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56" r:id="rId3"/>
    <p:sldId id="262" r:id="rId4"/>
    <p:sldId id="268" r:id="rId5"/>
    <p:sldId id="264" r:id="rId6"/>
    <p:sldId id="265" r:id="rId7"/>
    <p:sldId id="266" r:id="rId8"/>
    <p:sldId id="267" r:id="rId9"/>
    <p:sldId id="271" r:id="rId10"/>
    <p:sldId id="270" r:id="rId11"/>
    <p:sldId id="272" r:id="rId12"/>
  </p:sldIdLst>
  <p:sldSz cx="9144000" cy="6858000" type="screen4x3"/>
  <p:notesSz cx="6950075" cy="9167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6" autoAdjust="0"/>
  </p:normalViewPr>
  <p:slideViewPr>
    <p:cSldViewPr>
      <p:cViewPr varScale="1">
        <p:scale>
          <a:sx n="87" d="100"/>
          <a:sy n="87" d="100"/>
        </p:scale>
        <p:origin x="14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329" cy="460269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173" y="1"/>
            <a:ext cx="3012329" cy="460269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r">
              <a:defRPr sz="1200"/>
            </a:lvl1pPr>
          </a:lstStyle>
          <a:p>
            <a:fld id="{E10A78B4-AAF6-4611-8E0F-70932F40A3E7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46175"/>
            <a:ext cx="4124325" cy="3094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79" tIns="45190" rIns="90379" bIns="4519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637" y="4411698"/>
            <a:ext cx="5558801" cy="3610139"/>
          </a:xfrm>
          <a:prstGeom prst="rect">
            <a:avLst/>
          </a:prstGeom>
        </p:spPr>
        <p:txBody>
          <a:bodyPr vert="horz" lIns="90379" tIns="45190" rIns="90379" bIns="4519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07544"/>
            <a:ext cx="3012329" cy="460269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173" y="8707544"/>
            <a:ext cx="3012329" cy="460269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r">
              <a:defRPr sz="1200"/>
            </a:lvl1pPr>
          </a:lstStyle>
          <a:p>
            <a:fld id="{72CDFBFE-7233-4EEA-936A-9A883610F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6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DFBFE-7233-4EEA-936A-9A883610F42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829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ESDIS SNPP SIPS Transition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DC35-036E-4FB7-9228-9C780AC7E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ESDIS SNPP SIPS Transition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DC35-036E-4FB7-9228-9C780AC7E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ESDIS SNPP SIPS Transition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DC35-036E-4FB7-9228-9C780AC7E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ESDIS SNPP SIPS Transition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DC35-036E-4FB7-9228-9C780AC7E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ESDIS SNPP SIPS Transition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DC35-036E-4FB7-9228-9C780AC7E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ESDIS SNPP SIPS Transition Workshop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DC35-036E-4FB7-9228-9C780AC7E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10/23/2014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ESDIS SNPP SIPS Transition Workshop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DC35-036E-4FB7-9228-9C780AC7E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ESDIS SNPP SIPS Transition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DC35-036E-4FB7-9228-9C780AC7E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ESDIS SNPP SIPS Transition 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DC35-036E-4FB7-9228-9C780AC7E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ESDIS SNPP SIPS Transition Workshop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DC35-036E-4FB7-9228-9C780AC7E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ESDIS SNPP SIPS Transition Workshop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DC35-036E-4FB7-9228-9C780AC7E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10/23/2014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ESDIS SNPP SIPS Transition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6DC35-036E-4FB7-9228-9C780AC7E8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dward.J.Masuoka@NAS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adsweb.nascom.nasa.gov/" TargetMode="External"/><Relationship Id="rId2" Type="http://schemas.openxmlformats.org/officeDocument/2006/relationships/hyperlink" Target="https://earthdata.nasa.gov/data/near-real-time-dat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43350"/>
            <a:ext cx="7772400" cy="1470025"/>
          </a:xfrm>
        </p:spPr>
        <p:txBody>
          <a:bodyPr/>
          <a:lstStyle/>
          <a:p>
            <a:r>
              <a:rPr lang="en-US" dirty="0" smtClean="0"/>
              <a:t>VIIRS Land </a:t>
            </a:r>
            <a:r>
              <a:rPr lang="en-US" dirty="0" smtClean="0"/>
              <a:t> and Ozone SIPS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664" y="2270124"/>
            <a:ext cx="7098535" cy="374967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Edward Masuoka</a:t>
            </a:r>
          </a:p>
          <a:p>
            <a:r>
              <a:rPr lang="en-US" dirty="0" smtClean="0"/>
              <a:t>NASA/GSFC Code 619</a:t>
            </a:r>
          </a:p>
          <a:p>
            <a:r>
              <a:rPr lang="en-US" dirty="0" smtClean="0">
                <a:hlinkClick r:id="rId3"/>
              </a:rPr>
              <a:t>Edward.J.Masuoka@NASA.GOV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Land SIPS</a:t>
            </a:r>
            <a:endParaRPr lang="en-US" dirty="0"/>
          </a:p>
          <a:p>
            <a:r>
              <a:rPr lang="en-US" dirty="0" smtClean="0"/>
              <a:t>Carol Davidson, Sigma Space</a:t>
            </a:r>
          </a:p>
          <a:p>
            <a:r>
              <a:rPr lang="en-US" dirty="0" smtClean="0"/>
              <a:t>Sadashiva Devadiga, Sigma Space</a:t>
            </a:r>
          </a:p>
          <a:p>
            <a:r>
              <a:rPr lang="en-US" dirty="0" smtClean="0"/>
              <a:t>Gang Ye, Sigma </a:t>
            </a:r>
            <a:r>
              <a:rPr lang="en-US" dirty="0" smtClean="0"/>
              <a:t>Space</a:t>
            </a:r>
          </a:p>
          <a:p>
            <a:endParaRPr lang="en-US" dirty="0" smtClean="0"/>
          </a:p>
          <a:p>
            <a:r>
              <a:rPr lang="en-US" dirty="0" smtClean="0"/>
              <a:t>Ozone SIPS</a:t>
            </a:r>
            <a:endParaRPr lang="en-US" dirty="0"/>
          </a:p>
          <a:p>
            <a:r>
              <a:rPr lang="en-US" dirty="0" smtClean="0"/>
              <a:t>Colin </a:t>
            </a:r>
            <a:r>
              <a:rPr lang="en-US" dirty="0"/>
              <a:t>Seftor, SSAI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ESDIS SNPP SIPS Transition Workshop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10/23/2014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DC35-036E-4FB7-9228-9C780AC7E81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27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Ozone Science 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P.K. Bhartia, Ozone Profile from OMPS Limb</a:t>
            </a:r>
          </a:p>
          <a:p>
            <a:r>
              <a:rPr lang="en-US" dirty="0"/>
              <a:t>Rich McPeters, Ozone (Aerosol) Products from OMPS Nadir</a:t>
            </a:r>
          </a:p>
          <a:p>
            <a:r>
              <a:rPr lang="en-US" dirty="0" smtClean="0"/>
              <a:t>Kai Yang, SO</a:t>
            </a:r>
            <a:r>
              <a:rPr lang="en-US" baseline="-25000" dirty="0" smtClean="0"/>
              <a:t>2</a:t>
            </a:r>
            <a:r>
              <a:rPr lang="en-US" dirty="0" smtClean="0"/>
              <a:t> and NO</a:t>
            </a:r>
            <a:r>
              <a:rPr lang="en-US" baseline="-25000" dirty="0" smtClean="0"/>
              <a:t>2 </a:t>
            </a:r>
            <a:r>
              <a:rPr lang="en-US" dirty="0" smtClean="0"/>
              <a:t>Products from OMPS Nadir </a:t>
            </a:r>
            <a:endParaRPr lang="en-US" baseline="-25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17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268CE5-4E95-4E6E-8FCA-7A6ADD432442}" type="datetime3">
              <a:rPr lang="en-US" altLang="en-US" sz="900" smtClean="0"/>
              <a:pPr>
                <a:spcBef>
                  <a:spcPct val="0"/>
                </a:spcBef>
                <a:buFontTx/>
                <a:buNone/>
              </a:pPr>
              <a:t>16 November 2014</a:t>
            </a:fld>
            <a:endParaRPr lang="en-US" altLang="en-US" sz="900" dirty="0" smtClean="0"/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/>
              <a:t> </a:t>
            </a:r>
            <a:fld id="{5034F6D8-8BFB-44E5-9C08-A4F389B179E9}" type="slidenum">
              <a:rPr lang="en-US" altLang="en-US" sz="10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2901950" y="2862263"/>
            <a:ext cx="838200" cy="4476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OMPS L1B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3916363" y="2862263"/>
            <a:ext cx="838200" cy="4476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Geolocation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5546725" y="2862263"/>
            <a:ext cx="838200" cy="4476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Ancillary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Data 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7175500" y="2862263"/>
            <a:ext cx="838200" cy="4476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OMPS L2</a:t>
            </a:r>
          </a:p>
        </p:txBody>
      </p:sp>
      <p:grpSp>
        <p:nvGrpSpPr>
          <p:cNvPr id="4104" name="Group 6"/>
          <p:cNvGrpSpPr>
            <a:grpSpLocks/>
          </p:cNvGrpSpPr>
          <p:nvPr/>
        </p:nvGrpSpPr>
        <p:grpSpPr bwMode="auto">
          <a:xfrm>
            <a:off x="1079500" y="5172075"/>
            <a:ext cx="1211263" cy="1057275"/>
            <a:chOff x="680" y="2976"/>
            <a:chExt cx="763" cy="666"/>
          </a:xfrm>
        </p:grpSpPr>
        <p:sp>
          <p:nvSpPr>
            <p:cNvPr id="4306" name="Text Box 7"/>
            <p:cNvSpPr txBox="1">
              <a:spLocks noChangeArrowheads="1"/>
            </p:cNvSpPr>
            <p:nvPr/>
          </p:nvSpPr>
          <p:spPr bwMode="auto">
            <a:xfrm>
              <a:off x="680" y="2981"/>
              <a:ext cx="7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 dirty="0">
                  <a:cs typeface="Arial" panose="020B0604020202020204" pitchFamily="34" charset="0"/>
                </a:rPr>
                <a:t>CBC, BPS, DCT, RAD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 dirty="0">
                  <a:cs typeface="Arial" panose="020B0604020202020204" pitchFamily="34" charset="0"/>
                </a:rPr>
                <a:t>IRRAD,SRG</a:t>
              </a:r>
            </a:p>
          </p:txBody>
        </p:sp>
        <p:grpSp>
          <p:nvGrpSpPr>
            <p:cNvPr id="4307" name="Group 8"/>
            <p:cNvGrpSpPr>
              <a:grpSpLocks/>
            </p:cNvGrpSpPr>
            <p:nvPr/>
          </p:nvGrpSpPr>
          <p:grpSpPr bwMode="auto">
            <a:xfrm>
              <a:off x="708" y="2976"/>
              <a:ext cx="684" cy="666"/>
              <a:chOff x="708" y="2976"/>
              <a:chExt cx="684" cy="666"/>
            </a:xfrm>
          </p:grpSpPr>
          <p:sp>
            <p:nvSpPr>
              <p:cNvPr id="4308" name="Rectangle 9"/>
              <p:cNvSpPr>
                <a:spLocks noChangeArrowheads="1"/>
              </p:cNvSpPr>
              <p:nvPr/>
            </p:nvSpPr>
            <p:spPr bwMode="auto">
              <a:xfrm>
                <a:off x="708" y="2976"/>
                <a:ext cx="684" cy="66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grpSp>
            <p:nvGrpSpPr>
              <p:cNvPr id="4309" name="Group 10"/>
              <p:cNvGrpSpPr>
                <a:grpSpLocks/>
              </p:cNvGrpSpPr>
              <p:nvPr/>
            </p:nvGrpSpPr>
            <p:grpSpPr bwMode="auto">
              <a:xfrm>
                <a:off x="1188" y="3411"/>
                <a:ext cx="138" cy="174"/>
                <a:chOff x="1188" y="3411"/>
                <a:chExt cx="138" cy="174"/>
              </a:xfrm>
            </p:grpSpPr>
            <p:sp>
              <p:nvSpPr>
                <p:cNvPr id="4340" name="Rectangle 11"/>
                <p:cNvSpPr>
                  <a:spLocks noChangeArrowheads="1"/>
                </p:cNvSpPr>
                <p:nvPr/>
              </p:nvSpPr>
              <p:spPr bwMode="auto">
                <a:xfrm>
                  <a:off x="1188" y="3447"/>
                  <a:ext cx="138" cy="80"/>
                </a:xfrm>
                <a:prstGeom prst="rect">
                  <a:avLst/>
                </a:prstGeom>
                <a:solidFill>
                  <a:srgbClr val="80E1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200" dirty="0"/>
                </a:p>
              </p:txBody>
            </p:sp>
            <p:sp>
              <p:nvSpPr>
                <p:cNvPr id="4341" name="Oval 12"/>
                <p:cNvSpPr>
                  <a:spLocks noChangeArrowheads="1"/>
                </p:cNvSpPr>
                <p:nvPr/>
              </p:nvSpPr>
              <p:spPr bwMode="auto">
                <a:xfrm>
                  <a:off x="1188" y="3411"/>
                  <a:ext cx="138" cy="71"/>
                </a:xfrm>
                <a:prstGeom prst="ellipse">
                  <a:avLst/>
                </a:prstGeom>
                <a:solidFill>
                  <a:srgbClr val="80E1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200" dirty="0"/>
                </a:p>
              </p:txBody>
            </p:sp>
            <p:sp>
              <p:nvSpPr>
                <p:cNvPr id="4342" name="Oval 13"/>
                <p:cNvSpPr>
                  <a:spLocks noChangeArrowheads="1"/>
                </p:cNvSpPr>
                <p:nvPr/>
              </p:nvSpPr>
              <p:spPr bwMode="auto">
                <a:xfrm>
                  <a:off x="1188" y="3514"/>
                  <a:ext cx="138" cy="71"/>
                </a:xfrm>
                <a:prstGeom prst="ellipse">
                  <a:avLst/>
                </a:prstGeom>
                <a:solidFill>
                  <a:srgbClr val="80E1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200" dirty="0"/>
                </a:p>
              </p:txBody>
            </p:sp>
            <p:sp>
              <p:nvSpPr>
                <p:cNvPr id="4343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326" y="3447"/>
                  <a:ext cx="0" cy="1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344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188" y="3438"/>
                  <a:ext cx="0" cy="1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4310" name="Group 16"/>
              <p:cNvGrpSpPr>
                <a:grpSpLocks/>
              </p:cNvGrpSpPr>
              <p:nvPr/>
            </p:nvGrpSpPr>
            <p:grpSpPr bwMode="auto">
              <a:xfrm>
                <a:off x="990" y="3183"/>
                <a:ext cx="138" cy="174"/>
                <a:chOff x="990" y="3183"/>
                <a:chExt cx="138" cy="174"/>
              </a:xfrm>
            </p:grpSpPr>
            <p:sp>
              <p:nvSpPr>
                <p:cNvPr id="4335" name="Rectangle 17"/>
                <p:cNvSpPr>
                  <a:spLocks noChangeArrowheads="1"/>
                </p:cNvSpPr>
                <p:nvPr/>
              </p:nvSpPr>
              <p:spPr bwMode="auto">
                <a:xfrm>
                  <a:off x="990" y="3219"/>
                  <a:ext cx="138" cy="80"/>
                </a:xfrm>
                <a:prstGeom prst="rect">
                  <a:avLst/>
                </a:prstGeom>
                <a:solidFill>
                  <a:srgbClr val="80E1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200" dirty="0"/>
                </a:p>
              </p:txBody>
            </p:sp>
            <p:sp>
              <p:nvSpPr>
                <p:cNvPr id="4336" name="Oval 18"/>
                <p:cNvSpPr>
                  <a:spLocks noChangeArrowheads="1"/>
                </p:cNvSpPr>
                <p:nvPr/>
              </p:nvSpPr>
              <p:spPr bwMode="auto">
                <a:xfrm>
                  <a:off x="990" y="3183"/>
                  <a:ext cx="138" cy="71"/>
                </a:xfrm>
                <a:prstGeom prst="ellipse">
                  <a:avLst/>
                </a:prstGeom>
                <a:solidFill>
                  <a:srgbClr val="80E1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200" dirty="0"/>
                </a:p>
              </p:txBody>
            </p:sp>
            <p:sp>
              <p:nvSpPr>
                <p:cNvPr id="4337" name="Oval 19"/>
                <p:cNvSpPr>
                  <a:spLocks noChangeArrowheads="1"/>
                </p:cNvSpPr>
                <p:nvPr/>
              </p:nvSpPr>
              <p:spPr bwMode="auto">
                <a:xfrm>
                  <a:off x="990" y="3286"/>
                  <a:ext cx="138" cy="71"/>
                </a:xfrm>
                <a:prstGeom prst="ellipse">
                  <a:avLst/>
                </a:prstGeom>
                <a:solidFill>
                  <a:srgbClr val="80E1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200" dirty="0"/>
                </a:p>
              </p:txBody>
            </p:sp>
            <p:sp>
              <p:nvSpPr>
                <p:cNvPr id="4338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128" y="3219"/>
                  <a:ext cx="0" cy="1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339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990" y="3210"/>
                  <a:ext cx="0" cy="1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4311" name="Group 22"/>
              <p:cNvGrpSpPr>
                <a:grpSpLocks/>
              </p:cNvGrpSpPr>
              <p:nvPr/>
            </p:nvGrpSpPr>
            <p:grpSpPr bwMode="auto">
              <a:xfrm>
                <a:off x="990" y="3411"/>
                <a:ext cx="138" cy="174"/>
                <a:chOff x="990" y="3411"/>
                <a:chExt cx="138" cy="174"/>
              </a:xfrm>
            </p:grpSpPr>
            <p:sp>
              <p:nvSpPr>
                <p:cNvPr id="4330" name="Rectangle 23"/>
                <p:cNvSpPr>
                  <a:spLocks noChangeArrowheads="1"/>
                </p:cNvSpPr>
                <p:nvPr/>
              </p:nvSpPr>
              <p:spPr bwMode="auto">
                <a:xfrm>
                  <a:off x="990" y="3447"/>
                  <a:ext cx="138" cy="80"/>
                </a:xfrm>
                <a:prstGeom prst="rect">
                  <a:avLst/>
                </a:prstGeom>
                <a:solidFill>
                  <a:srgbClr val="80E1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200" dirty="0"/>
                </a:p>
              </p:txBody>
            </p:sp>
            <p:sp>
              <p:nvSpPr>
                <p:cNvPr id="4331" name="Oval 24"/>
                <p:cNvSpPr>
                  <a:spLocks noChangeArrowheads="1"/>
                </p:cNvSpPr>
                <p:nvPr/>
              </p:nvSpPr>
              <p:spPr bwMode="auto">
                <a:xfrm>
                  <a:off x="990" y="3411"/>
                  <a:ext cx="138" cy="71"/>
                </a:xfrm>
                <a:prstGeom prst="ellipse">
                  <a:avLst/>
                </a:prstGeom>
                <a:solidFill>
                  <a:srgbClr val="80E1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200" dirty="0"/>
                </a:p>
              </p:txBody>
            </p:sp>
            <p:sp>
              <p:nvSpPr>
                <p:cNvPr id="4332" name="Oval 25"/>
                <p:cNvSpPr>
                  <a:spLocks noChangeArrowheads="1"/>
                </p:cNvSpPr>
                <p:nvPr/>
              </p:nvSpPr>
              <p:spPr bwMode="auto">
                <a:xfrm>
                  <a:off x="990" y="3514"/>
                  <a:ext cx="138" cy="71"/>
                </a:xfrm>
                <a:prstGeom prst="ellipse">
                  <a:avLst/>
                </a:prstGeom>
                <a:solidFill>
                  <a:srgbClr val="80E1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200" dirty="0"/>
                </a:p>
              </p:txBody>
            </p:sp>
            <p:sp>
              <p:nvSpPr>
                <p:cNvPr id="4333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1128" y="3447"/>
                  <a:ext cx="0" cy="1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334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990" y="3438"/>
                  <a:ext cx="0" cy="1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4312" name="Group 28"/>
              <p:cNvGrpSpPr>
                <a:grpSpLocks/>
              </p:cNvGrpSpPr>
              <p:nvPr/>
            </p:nvGrpSpPr>
            <p:grpSpPr bwMode="auto">
              <a:xfrm>
                <a:off x="1188" y="3183"/>
                <a:ext cx="138" cy="174"/>
                <a:chOff x="1188" y="3183"/>
                <a:chExt cx="138" cy="174"/>
              </a:xfrm>
            </p:grpSpPr>
            <p:sp>
              <p:nvSpPr>
                <p:cNvPr id="4325" name="Rectangle 29"/>
                <p:cNvSpPr>
                  <a:spLocks noChangeArrowheads="1"/>
                </p:cNvSpPr>
                <p:nvPr/>
              </p:nvSpPr>
              <p:spPr bwMode="auto">
                <a:xfrm>
                  <a:off x="1188" y="3219"/>
                  <a:ext cx="138" cy="80"/>
                </a:xfrm>
                <a:prstGeom prst="rect">
                  <a:avLst/>
                </a:prstGeom>
                <a:solidFill>
                  <a:srgbClr val="80E1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200" dirty="0"/>
                </a:p>
              </p:txBody>
            </p:sp>
            <p:sp>
              <p:nvSpPr>
                <p:cNvPr id="4326" name="Oval 30"/>
                <p:cNvSpPr>
                  <a:spLocks noChangeArrowheads="1"/>
                </p:cNvSpPr>
                <p:nvPr/>
              </p:nvSpPr>
              <p:spPr bwMode="auto">
                <a:xfrm>
                  <a:off x="1188" y="3183"/>
                  <a:ext cx="138" cy="71"/>
                </a:xfrm>
                <a:prstGeom prst="ellipse">
                  <a:avLst/>
                </a:prstGeom>
                <a:solidFill>
                  <a:srgbClr val="80E1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200" dirty="0"/>
                </a:p>
              </p:txBody>
            </p:sp>
            <p:sp>
              <p:nvSpPr>
                <p:cNvPr id="4327" name="Oval 31"/>
                <p:cNvSpPr>
                  <a:spLocks noChangeArrowheads="1"/>
                </p:cNvSpPr>
                <p:nvPr/>
              </p:nvSpPr>
              <p:spPr bwMode="auto">
                <a:xfrm>
                  <a:off x="1188" y="3286"/>
                  <a:ext cx="138" cy="71"/>
                </a:xfrm>
                <a:prstGeom prst="ellipse">
                  <a:avLst/>
                </a:prstGeom>
                <a:solidFill>
                  <a:srgbClr val="80E1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200" dirty="0"/>
                </a:p>
              </p:txBody>
            </p:sp>
            <p:sp>
              <p:nvSpPr>
                <p:cNvPr id="4328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1326" y="3219"/>
                  <a:ext cx="0" cy="1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32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188" y="3210"/>
                  <a:ext cx="0" cy="1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4313" name="Group 34"/>
              <p:cNvGrpSpPr>
                <a:grpSpLocks/>
              </p:cNvGrpSpPr>
              <p:nvPr/>
            </p:nvGrpSpPr>
            <p:grpSpPr bwMode="auto">
              <a:xfrm>
                <a:off x="792" y="3411"/>
                <a:ext cx="138" cy="174"/>
                <a:chOff x="792" y="3411"/>
                <a:chExt cx="138" cy="174"/>
              </a:xfrm>
            </p:grpSpPr>
            <p:sp>
              <p:nvSpPr>
                <p:cNvPr id="4320" name="Rectangle 35"/>
                <p:cNvSpPr>
                  <a:spLocks noChangeArrowheads="1"/>
                </p:cNvSpPr>
                <p:nvPr/>
              </p:nvSpPr>
              <p:spPr bwMode="auto">
                <a:xfrm>
                  <a:off x="792" y="3447"/>
                  <a:ext cx="138" cy="80"/>
                </a:xfrm>
                <a:prstGeom prst="rect">
                  <a:avLst/>
                </a:prstGeom>
                <a:solidFill>
                  <a:srgbClr val="80E1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200" dirty="0"/>
                </a:p>
              </p:txBody>
            </p:sp>
            <p:sp>
              <p:nvSpPr>
                <p:cNvPr id="4321" name="Oval 36"/>
                <p:cNvSpPr>
                  <a:spLocks noChangeArrowheads="1"/>
                </p:cNvSpPr>
                <p:nvPr/>
              </p:nvSpPr>
              <p:spPr bwMode="auto">
                <a:xfrm>
                  <a:off x="792" y="3411"/>
                  <a:ext cx="138" cy="71"/>
                </a:xfrm>
                <a:prstGeom prst="ellipse">
                  <a:avLst/>
                </a:prstGeom>
                <a:solidFill>
                  <a:srgbClr val="80E1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200" dirty="0"/>
                </a:p>
              </p:txBody>
            </p:sp>
            <p:sp>
              <p:nvSpPr>
                <p:cNvPr id="4322" name="Oval 37"/>
                <p:cNvSpPr>
                  <a:spLocks noChangeArrowheads="1"/>
                </p:cNvSpPr>
                <p:nvPr/>
              </p:nvSpPr>
              <p:spPr bwMode="auto">
                <a:xfrm>
                  <a:off x="792" y="3514"/>
                  <a:ext cx="138" cy="71"/>
                </a:xfrm>
                <a:prstGeom prst="ellipse">
                  <a:avLst/>
                </a:prstGeom>
                <a:solidFill>
                  <a:srgbClr val="80E1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200" dirty="0"/>
                </a:p>
              </p:txBody>
            </p:sp>
            <p:sp>
              <p:nvSpPr>
                <p:cNvPr id="4323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930" y="3447"/>
                  <a:ext cx="0" cy="1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324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792" y="3438"/>
                  <a:ext cx="0" cy="1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4314" name="Group 40"/>
              <p:cNvGrpSpPr>
                <a:grpSpLocks/>
              </p:cNvGrpSpPr>
              <p:nvPr/>
            </p:nvGrpSpPr>
            <p:grpSpPr bwMode="auto">
              <a:xfrm>
                <a:off x="792" y="3183"/>
                <a:ext cx="138" cy="174"/>
                <a:chOff x="792" y="3183"/>
                <a:chExt cx="138" cy="174"/>
              </a:xfrm>
            </p:grpSpPr>
            <p:sp>
              <p:nvSpPr>
                <p:cNvPr id="4315" name="Rectangle 41"/>
                <p:cNvSpPr>
                  <a:spLocks noChangeArrowheads="1"/>
                </p:cNvSpPr>
                <p:nvPr/>
              </p:nvSpPr>
              <p:spPr bwMode="auto">
                <a:xfrm>
                  <a:off x="792" y="3219"/>
                  <a:ext cx="138" cy="80"/>
                </a:xfrm>
                <a:prstGeom prst="rect">
                  <a:avLst/>
                </a:prstGeom>
                <a:solidFill>
                  <a:srgbClr val="80E1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200" dirty="0"/>
                </a:p>
              </p:txBody>
            </p:sp>
            <p:sp>
              <p:nvSpPr>
                <p:cNvPr id="4316" name="Oval 42"/>
                <p:cNvSpPr>
                  <a:spLocks noChangeArrowheads="1"/>
                </p:cNvSpPr>
                <p:nvPr/>
              </p:nvSpPr>
              <p:spPr bwMode="auto">
                <a:xfrm>
                  <a:off x="792" y="3183"/>
                  <a:ext cx="138" cy="71"/>
                </a:xfrm>
                <a:prstGeom prst="ellipse">
                  <a:avLst/>
                </a:prstGeom>
                <a:solidFill>
                  <a:srgbClr val="80E1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200" dirty="0"/>
                </a:p>
              </p:txBody>
            </p:sp>
            <p:sp>
              <p:nvSpPr>
                <p:cNvPr id="4317" name="Oval 43"/>
                <p:cNvSpPr>
                  <a:spLocks noChangeArrowheads="1"/>
                </p:cNvSpPr>
                <p:nvPr/>
              </p:nvSpPr>
              <p:spPr bwMode="auto">
                <a:xfrm>
                  <a:off x="792" y="3286"/>
                  <a:ext cx="138" cy="71"/>
                </a:xfrm>
                <a:prstGeom prst="ellipse">
                  <a:avLst/>
                </a:prstGeom>
                <a:solidFill>
                  <a:srgbClr val="80E1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3200" dirty="0"/>
                </a:p>
              </p:txBody>
            </p:sp>
            <p:sp>
              <p:nvSpPr>
                <p:cNvPr id="4318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930" y="3219"/>
                  <a:ext cx="0" cy="1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319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792" y="3210"/>
                  <a:ext cx="0" cy="1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4105" name="Group 46"/>
          <p:cNvGrpSpPr>
            <a:grpSpLocks/>
          </p:cNvGrpSpPr>
          <p:nvPr/>
        </p:nvGrpSpPr>
        <p:grpSpPr bwMode="auto">
          <a:xfrm>
            <a:off x="2286000" y="2800350"/>
            <a:ext cx="438150" cy="571500"/>
            <a:chOff x="1467" y="495"/>
            <a:chExt cx="276" cy="360"/>
          </a:xfrm>
        </p:grpSpPr>
        <p:sp>
          <p:nvSpPr>
            <p:cNvPr id="4300" name="Oval 47"/>
            <p:cNvSpPr>
              <a:spLocks noChangeArrowheads="1"/>
            </p:cNvSpPr>
            <p:nvPr/>
          </p:nvSpPr>
          <p:spPr bwMode="auto">
            <a:xfrm>
              <a:off x="1467" y="739"/>
              <a:ext cx="273" cy="11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301" name="Oval 48"/>
            <p:cNvSpPr>
              <a:spLocks noChangeArrowheads="1"/>
            </p:cNvSpPr>
            <p:nvPr/>
          </p:nvSpPr>
          <p:spPr bwMode="auto">
            <a:xfrm>
              <a:off x="1467" y="495"/>
              <a:ext cx="276" cy="12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302" name="Rectangle 49"/>
            <p:cNvSpPr>
              <a:spLocks noChangeArrowheads="1"/>
            </p:cNvSpPr>
            <p:nvPr/>
          </p:nvSpPr>
          <p:spPr bwMode="auto">
            <a:xfrm>
              <a:off x="1467" y="552"/>
              <a:ext cx="273" cy="24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303" name="Text Box 50"/>
            <p:cNvSpPr txBox="1">
              <a:spLocks noChangeArrowheads="1"/>
            </p:cNvSpPr>
            <p:nvPr/>
          </p:nvSpPr>
          <p:spPr bwMode="auto">
            <a:xfrm>
              <a:off x="1469" y="604"/>
              <a:ext cx="273" cy="14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cs typeface="Arial" panose="020B0604020202020204" pitchFamily="34" charset="0"/>
                </a:rPr>
                <a:t>L1A</a:t>
              </a:r>
            </a:p>
          </p:txBody>
        </p:sp>
        <p:sp>
          <p:nvSpPr>
            <p:cNvPr id="4304" name="Line 51"/>
            <p:cNvSpPr>
              <a:spLocks noChangeShapeType="1"/>
            </p:cNvSpPr>
            <p:nvPr/>
          </p:nvSpPr>
          <p:spPr bwMode="auto">
            <a:xfrm flipV="1">
              <a:off x="1743" y="547"/>
              <a:ext cx="0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5" name="Line 52"/>
            <p:cNvSpPr>
              <a:spLocks noChangeShapeType="1"/>
            </p:cNvSpPr>
            <p:nvPr/>
          </p:nvSpPr>
          <p:spPr bwMode="auto">
            <a:xfrm flipV="1">
              <a:off x="1467" y="556"/>
              <a:ext cx="0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106" name="Group 53"/>
          <p:cNvGrpSpPr>
            <a:grpSpLocks/>
          </p:cNvGrpSpPr>
          <p:nvPr/>
        </p:nvGrpSpPr>
        <p:grpSpPr bwMode="auto">
          <a:xfrm>
            <a:off x="4930775" y="2800350"/>
            <a:ext cx="438150" cy="571500"/>
            <a:chOff x="1467" y="495"/>
            <a:chExt cx="276" cy="360"/>
          </a:xfrm>
        </p:grpSpPr>
        <p:sp>
          <p:nvSpPr>
            <p:cNvPr id="4294" name="Oval 54"/>
            <p:cNvSpPr>
              <a:spLocks noChangeArrowheads="1"/>
            </p:cNvSpPr>
            <p:nvPr/>
          </p:nvSpPr>
          <p:spPr bwMode="auto">
            <a:xfrm>
              <a:off x="1467" y="739"/>
              <a:ext cx="273" cy="11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95" name="Oval 55"/>
            <p:cNvSpPr>
              <a:spLocks noChangeArrowheads="1"/>
            </p:cNvSpPr>
            <p:nvPr/>
          </p:nvSpPr>
          <p:spPr bwMode="auto">
            <a:xfrm>
              <a:off x="1467" y="495"/>
              <a:ext cx="276" cy="12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96" name="Rectangle 56"/>
            <p:cNvSpPr>
              <a:spLocks noChangeArrowheads="1"/>
            </p:cNvSpPr>
            <p:nvPr/>
          </p:nvSpPr>
          <p:spPr bwMode="auto">
            <a:xfrm>
              <a:off x="1467" y="552"/>
              <a:ext cx="273" cy="24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97" name="Text Box 57"/>
            <p:cNvSpPr txBox="1">
              <a:spLocks noChangeArrowheads="1"/>
            </p:cNvSpPr>
            <p:nvPr/>
          </p:nvSpPr>
          <p:spPr bwMode="auto">
            <a:xfrm>
              <a:off x="1469" y="604"/>
              <a:ext cx="273" cy="14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cs typeface="Arial" panose="020B0604020202020204" pitchFamily="34" charset="0"/>
                </a:rPr>
                <a:t>L1B</a:t>
              </a:r>
            </a:p>
          </p:txBody>
        </p:sp>
        <p:sp>
          <p:nvSpPr>
            <p:cNvPr id="4298" name="Line 58"/>
            <p:cNvSpPr>
              <a:spLocks noChangeShapeType="1"/>
            </p:cNvSpPr>
            <p:nvPr/>
          </p:nvSpPr>
          <p:spPr bwMode="auto">
            <a:xfrm flipV="1">
              <a:off x="1743" y="547"/>
              <a:ext cx="0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99" name="Line 59"/>
            <p:cNvSpPr>
              <a:spLocks noChangeShapeType="1"/>
            </p:cNvSpPr>
            <p:nvPr/>
          </p:nvSpPr>
          <p:spPr bwMode="auto">
            <a:xfrm flipV="1">
              <a:off x="1467" y="556"/>
              <a:ext cx="0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107" name="Group 67"/>
          <p:cNvGrpSpPr>
            <a:grpSpLocks/>
          </p:cNvGrpSpPr>
          <p:nvPr/>
        </p:nvGrpSpPr>
        <p:grpSpPr bwMode="auto">
          <a:xfrm>
            <a:off x="8191500" y="2800350"/>
            <a:ext cx="438150" cy="571500"/>
            <a:chOff x="1467" y="495"/>
            <a:chExt cx="276" cy="360"/>
          </a:xfrm>
        </p:grpSpPr>
        <p:sp>
          <p:nvSpPr>
            <p:cNvPr id="4288" name="Oval 68"/>
            <p:cNvSpPr>
              <a:spLocks noChangeArrowheads="1"/>
            </p:cNvSpPr>
            <p:nvPr/>
          </p:nvSpPr>
          <p:spPr bwMode="auto">
            <a:xfrm>
              <a:off x="1467" y="739"/>
              <a:ext cx="273" cy="11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89" name="Oval 69"/>
            <p:cNvSpPr>
              <a:spLocks noChangeArrowheads="1"/>
            </p:cNvSpPr>
            <p:nvPr/>
          </p:nvSpPr>
          <p:spPr bwMode="auto">
            <a:xfrm>
              <a:off x="1467" y="495"/>
              <a:ext cx="276" cy="12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90" name="Rectangle 70"/>
            <p:cNvSpPr>
              <a:spLocks noChangeArrowheads="1"/>
            </p:cNvSpPr>
            <p:nvPr/>
          </p:nvSpPr>
          <p:spPr bwMode="auto">
            <a:xfrm>
              <a:off x="1467" y="552"/>
              <a:ext cx="273" cy="24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91" name="Text Box 71"/>
            <p:cNvSpPr txBox="1">
              <a:spLocks noChangeArrowheads="1"/>
            </p:cNvSpPr>
            <p:nvPr/>
          </p:nvSpPr>
          <p:spPr bwMode="auto">
            <a:xfrm>
              <a:off x="1469" y="604"/>
              <a:ext cx="273" cy="14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cs typeface="Arial" panose="020B0604020202020204" pitchFamily="34" charset="0"/>
                </a:rPr>
                <a:t>L2</a:t>
              </a:r>
            </a:p>
          </p:txBody>
        </p:sp>
        <p:sp>
          <p:nvSpPr>
            <p:cNvPr id="4292" name="Line 72"/>
            <p:cNvSpPr>
              <a:spLocks noChangeShapeType="1"/>
            </p:cNvSpPr>
            <p:nvPr/>
          </p:nvSpPr>
          <p:spPr bwMode="auto">
            <a:xfrm flipV="1">
              <a:off x="1743" y="547"/>
              <a:ext cx="0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93" name="Line 73"/>
            <p:cNvSpPr>
              <a:spLocks noChangeShapeType="1"/>
            </p:cNvSpPr>
            <p:nvPr/>
          </p:nvSpPr>
          <p:spPr bwMode="auto">
            <a:xfrm flipV="1">
              <a:off x="1467" y="556"/>
              <a:ext cx="0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08" name="Line 74"/>
          <p:cNvSpPr>
            <a:spLocks noChangeShapeType="1"/>
          </p:cNvSpPr>
          <p:nvPr/>
        </p:nvSpPr>
        <p:spPr bwMode="auto">
          <a:xfrm>
            <a:off x="2005013" y="4451350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09" name="Line 75"/>
          <p:cNvSpPr>
            <a:spLocks noChangeShapeType="1"/>
          </p:cNvSpPr>
          <p:nvPr/>
        </p:nvSpPr>
        <p:spPr bwMode="auto">
          <a:xfrm flipV="1">
            <a:off x="2746375" y="3084513"/>
            <a:ext cx="13335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10" name="Line 76"/>
          <p:cNvSpPr>
            <a:spLocks noChangeShapeType="1"/>
          </p:cNvSpPr>
          <p:nvPr/>
        </p:nvSpPr>
        <p:spPr bwMode="auto">
          <a:xfrm flipV="1">
            <a:off x="3760788" y="3084513"/>
            <a:ext cx="13335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11" name="Line 77"/>
          <p:cNvSpPr>
            <a:spLocks noChangeShapeType="1"/>
          </p:cNvSpPr>
          <p:nvPr/>
        </p:nvSpPr>
        <p:spPr bwMode="auto">
          <a:xfrm flipV="1">
            <a:off x="4776788" y="3082925"/>
            <a:ext cx="133350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12" name="Line 78"/>
          <p:cNvSpPr>
            <a:spLocks noChangeShapeType="1"/>
          </p:cNvSpPr>
          <p:nvPr/>
        </p:nvSpPr>
        <p:spPr bwMode="auto">
          <a:xfrm flipV="1">
            <a:off x="5391150" y="3082925"/>
            <a:ext cx="133350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13" name="Line 80"/>
          <p:cNvSpPr>
            <a:spLocks noChangeShapeType="1"/>
          </p:cNvSpPr>
          <p:nvPr/>
        </p:nvSpPr>
        <p:spPr bwMode="auto">
          <a:xfrm flipV="1">
            <a:off x="6410325" y="3082925"/>
            <a:ext cx="74453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14" name="Line 81"/>
          <p:cNvSpPr>
            <a:spLocks noChangeShapeType="1"/>
          </p:cNvSpPr>
          <p:nvPr/>
        </p:nvSpPr>
        <p:spPr bwMode="auto">
          <a:xfrm flipV="1">
            <a:off x="8035925" y="3084513"/>
            <a:ext cx="13335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4115" name="Group 82"/>
          <p:cNvGrpSpPr>
            <a:grpSpLocks/>
          </p:cNvGrpSpPr>
          <p:nvPr/>
        </p:nvGrpSpPr>
        <p:grpSpPr bwMode="auto">
          <a:xfrm>
            <a:off x="5389563" y="1438275"/>
            <a:ext cx="1155700" cy="1190625"/>
            <a:chOff x="3395" y="624"/>
            <a:chExt cx="728" cy="750"/>
          </a:xfrm>
        </p:grpSpPr>
        <p:sp>
          <p:nvSpPr>
            <p:cNvPr id="4250" name="Rectangle 83"/>
            <p:cNvSpPr>
              <a:spLocks noChangeArrowheads="1"/>
            </p:cNvSpPr>
            <p:nvPr/>
          </p:nvSpPr>
          <p:spPr bwMode="auto">
            <a:xfrm>
              <a:off x="3402" y="636"/>
              <a:ext cx="684" cy="7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51" name="Text Box 84"/>
            <p:cNvSpPr txBox="1">
              <a:spLocks noChangeArrowheads="1"/>
            </p:cNvSpPr>
            <p:nvPr/>
          </p:nvSpPr>
          <p:spPr bwMode="auto">
            <a:xfrm>
              <a:off x="3395" y="624"/>
              <a:ext cx="728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 dirty="0">
                  <a:cs typeface="Arial" panose="020B0604020202020204" pitchFamily="34" charset="0"/>
                </a:rPr>
                <a:t>Cld Pres, Snow/Ice,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n-US" sz="800" b="1" dirty="0">
                  <a:cs typeface="Arial" panose="020B0604020202020204" pitchFamily="34" charset="0"/>
                </a:rPr>
                <a:t>Ω</a:t>
              </a:r>
              <a:r>
                <a:rPr lang="en-US" altLang="en-US" sz="800" b="1" dirty="0">
                  <a:cs typeface="Arial" panose="020B0604020202020204" pitchFamily="34" charset="0"/>
                </a:rPr>
                <a:t> &amp; T Prof, Ter Pres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 dirty="0">
                  <a:cs typeface="Arial" panose="020B0604020202020204" pitchFamily="34" charset="0"/>
                </a:rPr>
                <a:t>Trop </a:t>
              </a:r>
              <a:r>
                <a:rPr lang="el-GR" altLang="en-US" sz="900" b="1" dirty="0">
                  <a:cs typeface="Arial" panose="020B0604020202020204" pitchFamily="34" charset="0"/>
                </a:rPr>
                <a:t>Ω</a:t>
              </a:r>
              <a:r>
                <a:rPr lang="en-US" altLang="en-US" sz="800" b="1" dirty="0">
                  <a:cs typeface="Arial" panose="020B0604020202020204" pitchFamily="34" charset="0"/>
                </a:rPr>
                <a:t> Prof</a:t>
              </a:r>
            </a:p>
          </p:txBody>
        </p:sp>
        <p:grpSp>
          <p:nvGrpSpPr>
            <p:cNvPr id="4252" name="Group 85"/>
            <p:cNvGrpSpPr>
              <a:grpSpLocks/>
            </p:cNvGrpSpPr>
            <p:nvPr/>
          </p:nvGrpSpPr>
          <p:grpSpPr bwMode="auto">
            <a:xfrm>
              <a:off x="3882" y="1160"/>
              <a:ext cx="138" cy="193"/>
              <a:chOff x="330" y="1257"/>
              <a:chExt cx="192" cy="234"/>
            </a:xfrm>
          </p:grpSpPr>
          <p:sp>
            <p:nvSpPr>
              <p:cNvPr id="4283" name="Rectangle 86"/>
              <p:cNvSpPr>
                <a:spLocks noChangeArrowheads="1"/>
              </p:cNvSpPr>
              <p:nvPr/>
            </p:nvSpPr>
            <p:spPr bwMode="auto">
              <a:xfrm>
                <a:off x="330" y="1305"/>
                <a:ext cx="192" cy="108"/>
              </a:xfrm>
              <a:prstGeom prst="rect">
                <a:avLst/>
              </a:prstGeom>
              <a:solidFill>
                <a:srgbClr val="80E1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84" name="Oval 87"/>
              <p:cNvSpPr>
                <a:spLocks noChangeArrowheads="1"/>
              </p:cNvSpPr>
              <p:nvPr/>
            </p:nvSpPr>
            <p:spPr bwMode="auto">
              <a:xfrm>
                <a:off x="330" y="1257"/>
                <a:ext cx="192" cy="96"/>
              </a:xfrm>
              <a:prstGeom prst="ellipse">
                <a:avLst/>
              </a:prstGeom>
              <a:solidFill>
                <a:srgbClr val="80E1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85" name="Oval 88"/>
              <p:cNvSpPr>
                <a:spLocks noChangeArrowheads="1"/>
              </p:cNvSpPr>
              <p:nvPr/>
            </p:nvSpPr>
            <p:spPr bwMode="auto">
              <a:xfrm>
                <a:off x="330" y="1395"/>
                <a:ext cx="192" cy="96"/>
              </a:xfrm>
              <a:prstGeom prst="ellipse">
                <a:avLst/>
              </a:prstGeom>
              <a:solidFill>
                <a:srgbClr val="80E1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86" name="Line 89"/>
              <p:cNvSpPr>
                <a:spLocks noChangeShapeType="1"/>
              </p:cNvSpPr>
              <p:nvPr/>
            </p:nvSpPr>
            <p:spPr bwMode="auto">
              <a:xfrm flipV="1">
                <a:off x="522" y="1305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87" name="Line 90"/>
              <p:cNvSpPr>
                <a:spLocks noChangeShapeType="1"/>
              </p:cNvSpPr>
              <p:nvPr/>
            </p:nvSpPr>
            <p:spPr bwMode="auto">
              <a:xfrm flipV="1">
                <a:off x="330" y="12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253" name="Group 91"/>
            <p:cNvGrpSpPr>
              <a:grpSpLocks/>
            </p:cNvGrpSpPr>
            <p:nvPr/>
          </p:nvGrpSpPr>
          <p:grpSpPr bwMode="auto">
            <a:xfrm>
              <a:off x="3684" y="907"/>
              <a:ext cx="138" cy="193"/>
              <a:chOff x="330" y="1257"/>
              <a:chExt cx="192" cy="234"/>
            </a:xfrm>
          </p:grpSpPr>
          <p:sp>
            <p:nvSpPr>
              <p:cNvPr id="4278" name="Rectangle 92"/>
              <p:cNvSpPr>
                <a:spLocks noChangeArrowheads="1"/>
              </p:cNvSpPr>
              <p:nvPr/>
            </p:nvSpPr>
            <p:spPr bwMode="auto">
              <a:xfrm>
                <a:off x="330" y="1305"/>
                <a:ext cx="192" cy="108"/>
              </a:xfrm>
              <a:prstGeom prst="rect">
                <a:avLst/>
              </a:prstGeom>
              <a:solidFill>
                <a:srgbClr val="80E1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79" name="Oval 93"/>
              <p:cNvSpPr>
                <a:spLocks noChangeArrowheads="1"/>
              </p:cNvSpPr>
              <p:nvPr/>
            </p:nvSpPr>
            <p:spPr bwMode="auto">
              <a:xfrm>
                <a:off x="330" y="1257"/>
                <a:ext cx="192" cy="96"/>
              </a:xfrm>
              <a:prstGeom prst="ellipse">
                <a:avLst/>
              </a:prstGeom>
              <a:solidFill>
                <a:srgbClr val="80E1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80" name="Oval 94"/>
              <p:cNvSpPr>
                <a:spLocks noChangeArrowheads="1"/>
              </p:cNvSpPr>
              <p:nvPr/>
            </p:nvSpPr>
            <p:spPr bwMode="auto">
              <a:xfrm>
                <a:off x="330" y="1395"/>
                <a:ext cx="192" cy="96"/>
              </a:xfrm>
              <a:prstGeom prst="ellipse">
                <a:avLst/>
              </a:prstGeom>
              <a:solidFill>
                <a:srgbClr val="80E1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81" name="Line 95"/>
              <p:cNvSpPr>
                <a:spLocks noChangeShapeType="1"/>
              </p:cNvSpPr>
              <p:nvPr/>
            </p:nvSpPr>
            <p:spPr bwMode="auto">
              <a:xfrm flipV="1">
                <a:off x="522" y="1305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82" name="Line 96"/>
              <p:cNvSpPr>
                <a:spLocks noChangeShapeType="1"/>
              </p:cNvSpPr>
              <p:nvPr/>
            </p:nvSpPr>
            <p:spPr bwMode="auto">
              <a:xfrm flipV="1">
                <a:off x="330" y="12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254" name="Group 97"/>
            <p:cNvGrpSpPr>
              <a:grpSpLocks/>
            </p:cNvGrpSpPr>
            <p:nvPr/>
          </p:nvGrpSpPr>
          <p:grpSpPr bwMode="auto">
            <a:xfrm>
              <a:off x="3684" y="1160"/>
              <a:ext cx="138" cy="193"/>
              <a:chOff x="330" y="1257"/>
              <a:chExt cx="192" cy="234"/>
            </a:xfrm>
          </p:grpSpPr>
          <p:sp>
            <p:nvSpPr>
              <p:cNvPr id="4273" name="Rectangle 98"/>
              <p:cNvSpPr>
                <a:spLocks noChangeArrowheads="1"/>
              </p:cNvSpPr>
              <p:nvPr/>
            </p:nvSpPr>
            <p:spPr bwMode="auto">
              <a:xfrm>
                <a:off x="330" y="1305"/>
                <a:ext cx="192" cy="108"/>
              </a:xfrm>
              <a:prstGeom prst="rect">
                <a:avLst/>
              </a:prstGeom>
              <a:solidFill>
                <a:srgbClr val="80E1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74" name="Oval 99"/>
              <p:cNvSpPr>
                <a:spLocks noChangeArrowheads="1"/>
              </p:cNvSpPr>
              <p:nvPr/>
            </p:nvSpPr>
            <p:spPr bwMode="auto">
              <a:xfrm>
                <a:off x="330" y="1257"/>
                <a:ext cx="192" cy="96"/>
              </a:xfrm>
              <a:prstGeom prst="ellipse">
                <a:avLst/>
              </a:prstGeom>
              <a:solidFill>
                <a:srgbClr val="80E1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75" name="Oval 100"/>
              <p:cNvSpPr>
                <a:spLocks noChangeArrowheads="1"/>
              </p:cNvSpPr>
              <p:nvPr/>
            </p:nvSpPr>
            <p:spPr bwMode="auto">
              <a:xfrm>
                <a:off x="330" y="1395"/>
                <a:ext cx="192" cy="96"/>
              </a:xfrm>
              <a:prstGeom prst="ellipse">
                <a:avLst/>
              </a:prstGeom>
              <a:solidFill>
                <a:srgbClr val="80E1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76" name="Line 101"/>
              <p:cNvSpPr>
                <a:spLocks noChangeShapeType="1"/>
              </p:cNvSpPr>
              <p:nvPr/>
            </p:nvSpPr>
            <p:spPr bwMode="auto">
              <a:xfrm flipV="1">
                <a:off x="522" y="1305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77" name="Line 102"/>
              <p:cNvSpPr>
                <a:spLocks noChangeShapeType="1"/>
              </p:cNvSpPr>
              <p:nvPr/>
            </p:nvSpPr>
            <p:spPr bwMode="auto">
              <a:xfrm flipV="1">
                <a:off x="330" y="12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255" name="Group 103"/>
            <p:cNvGrpSpPr>
              <a:grpSpLocks/>
            </p:cNvGrpSpPr>
            <p:nvPr/>
          </p:nvGrpSpPr>
          <p:grpSpPr bwMode="auto">
            <a:xfrm>
              <a:off x="3882" y="907"/>
              <a:ext cx="138" cy="193"/>
              <a:chOff x="330" y="1257"/>
              <a:chExt cx="192" cy="234"/>
            </a:xfrm>
          </p:grpSpPr>
          <p:sp>
            <p:nvSpPr>
              <p:cNvPr id="4268" name="Rectangle 104"/>
              <p:cNvSpPr>
                <a:spLocks noChangeArrowheads="1"/>
              </p:cNvSpPr>
              <p:nvPr/>
            </p:nvSpPr>
            <p:spPr bwMode="auto">
              <a:xfrm>
                <a:off x="330" y="1305"/>
                <a:ext cx="192" cy="108"/>
              </a:xfrm>
              <a:prstGeom prst="rect">
                <a:avLst/>
              </a:prstGeom>
              <a:solidFill>
                <a:srgbClr val="80E1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69" name="Oval 105"/>
              <p:cNvSpPr>
                <a:spLocks noChangeArrowheads="1"/>
              </p:cNvSpPr>
              <p:nvPr/>
            </p:nvSpPr>
            <p:spPr bwMode="auto">
              <a:xfrm>
                <a:off x="330" y="1257"/>
                <a:ext cx="192" cy="96"/>
              </a:xfrm>
              <a:prstGeom prst="ellipse">
                <a:avLst/>
              </a:prstGeom>
              <a:solidFill>
                <a:srgbClr val="80E1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70" name="Oval 106"/>
              <p:cNvSpPr>
                <a:spLocks noChangeArrowheads="1"/>
              </p:cNvSpPr>
              <p:nvPr/>
            </p:nvSpPr>
            <p:spPr bwMode="auto">
              <a:xfrm>
                <a:off x="330" y="1395"/>
                <a:ext cx="192" cy="96"/>
              </a:xfrm>
              <a:prstGeom prst="ellipse">
                <a:avLst/>
              </a:prstGeom>
              <a:solidFill>
                <a:srgbClr val="80E1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71" name="Line 107"/>
              <p:cNvSpPr>
                <a:spLocks noChangeShapeType="1"/>
              </p:cNvSpPr>
              <p:nvPr/>
            </p:nvSpPr>
            <p:spPr bwMode="auto">
              <a:xfrm flipV="1">
                <a:off x="522" y="1305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72" name="Line 108"/>
              <p:cNvSpPr>
                <a:spLocks noChangeShapeType="1"/>
              </p:cNvSpPr>
              <p:nvPr/>
            </p:nvSpPr>
            <p:spPr bwMode="auto">
              <a:xfrm flipV="1">
                <a:off x="330" y="12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256" name="Group 109"/>
            <p:cNvGrpSpPr>
              <a:grpSpLocks/>
            </p:cNvGrpSpPr>
            <p:nvPr/>
          </p:nvGrpSpPr>
          <p:grpSpPr bwMode="auto">
            <a:xfrm>
              <a:off x="3486" y="1160"/>
              <a:ext cx="138" cy="193"/>
              <a:chOff x="330" y="1257"/>
              <a:chExt cx="192" cy="234"/>
            </a:xfrm>
          </p:grpSpPr>
          <p:sp>
            <p:nvSpPr>
              <p:cNvPr id="4263" name="Rectangle 110"/>
              <p:cNvSpPr>
                <a:spLocks noChangeArrowheads="1"/>
              </p:cNvSpPr>
              <p:nvPr/>
            </p:nvSpPr>
            <p:spPr bwMode="auto">
              <a:xfrm>
                <a:off x="330" y="1305"/>
                <a:ext cx="192" cy="108"/>
              </a:xfrm>
              <a:prstGeom prst="rect">
                <a:avLst/>
              </a:prstGeom>
              <a:solidFill>
                <a:srgbClr val="80E1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64" name="Oval 111"/>
              <p:cNvSpPr>
                <a:spLocks noChangeArrowheads="1"/>
              </p:cNvSpPr>
              <p:nvPr/>
            </p:nvSpPr>
            <p:spPr bwMode="auto">
              <a:xfrm>
                <a:off x="330" y="1257"/>
                <a:ext cx="192" cy="96"/>
              </a:xfrm>
              <a:prstGeom prst="ellipse">
                <a:avLst/>
              </a:prstGeom>
              <a:solidFill>
                <a:srgbClr val="80E1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65" name="Oval 112"/>
              <p:cNvSpPr>
                <a:spLocks noChangeArrowheads="1"/>
              </p:cNvSpPr>
              <p:nvPr/>
            </p:nvSpPr>
            <p:spPr bwMode="auto">
              <a:xfrm>
                <a:off x="330" y="1395"/>
                <a:ext cx="192" cy="96"/>
              </a:xfrm>
              <a:prstGeom prst="ellipse">
                <a:avLst/>
              </a:prstGeom>
              <a:solidFill>
                <a:srgbClr val="80E1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66" name="Line 113"/>
              <p:cNvSpPr>
                <a:spLocks noChangeShapeType="1"/>
              </p:cNvSpPr>
              <p:nvPr/>
            </p:nvSpPr>
            <p:spPr bwMode="auto">
              <a:xfrm flipV="1">
                <a:off x="522" y="1305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67" name="Line 114"/>
              <p:cNvSpPr>
                <a:spLocks noChangeShapeType="1"/>
              </p:cNvSpPr>
              <p:nvPr/>
            </p:nvSpPr>
            <p:spPr bwMode="auto">
              <a:xfrm flipV="1">
                <a:off x="330" y="12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257" name="Group 115"/>
            <p:cNvGrpSpPr>
              <a:grpSpLocks/>
            </p:cNvGrpSpPr>
            <p:nvPr/>
          </p:nvGrpSpPr>
          <p:grpSpPr bwMode="auto">
            <a:xfrm>
              <a:off x="3486" y="907"/>
              <a:ext cx="138" cy="193"/>
              <a:chOff x="330" y="1257"/>
              <a:chExt cx="192" cy="234"/>
            </a:xfrm>
          </p:grpSpPr>
          <p:sp>
            <p:nvSpPr>
              <p:cNvPr id="4258" name="Rectangle 116"/>
              <p:cNvSpPr>
                <a:spLocks noChangeArrowheads="1"/>
              </p:cNvSpPr>
              <p:nvPr/>
            </p:nvSpPr>
            <p:spPr bwMode="auto">
              <a:xfrm>
                <a:off x="330" y="1305"/>
                <a:ext cx="192" cy="108"/>
              </a:xfrm>
              <a:prstGeom prst="rect">
                <a:avLst/>
              </a:prstGeom>
              <a:solidFill>
                <a:srgbClr val="80E1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59" name="Oval 117"/>
              <p:cNvSpPr>
                <a:spLocks noChangeArrowheads="1"/>
              </p:cNvSpPr>
              <p:nvPr/>
            </p:nvSpPr>
            <p:spPr bwMode="auto">
              <a:xfrm>
                <a:off x="330" y="1257"/>
                <a:ext cx="192" cy="96"/>
              </a:xfrm>
              <a:prstGeom prst="ellipse">
                <a:avLst/>
              </a:prstGeom>
              <a:solidFill>
                <a:srgbClr val="80E1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60" name="Oval 118"/>
              <p:cNvSpPr>
                <a:spLocks noChangeArrowheads="1"/>
              </p:cNvSpPr>
              <p:nvPr/>
            </p:nvSpPr>
            <p:spPr bwMode="auto">
              <a:xfrm>
                <a:off x="330" y="1395"/>
                <a:ext cx="192" cy="96"/>
              </a:xfrm>
              <a:prstGeom prst="ellipse">
                <a:avLst/>
              </a:prstGeom>
              <a:solidFill>
                <a:srgbClr val="80E1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61" name="Line 119"/>
              <p:cNvSpPr>
                <a:spLocks noChangeShapeType="1"/>
              </p:cNvSpPr>
              <p:nvPr/>
            </p:nvSpPr>
            <p:spPr bwMode="auto">
              <a:xfrm flipV="1">
                <a:off x="522" y="1305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62" name="Line 120"/>
              <p:cNvSpPr>
                <a:spLocks noChangeShapeType="1"/>
              </p:cNvSpPr>
              <p:nvPr/>
            </p:nvSpPr>
            <p:spPr bwMode="auto">
              <a:xfrm flipV="1">
                <a:off x="330" y="12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4116" name="Line 121"/>
          <p:cNvSpPr>
            <a:spLocks noChangeShapeType="1"/>
          </p:cNvSpPr>
          <p:nvPr/>
        </p:nvSpPr>
        <p:spPr bwMode="auto">
          <a:xfrm>
            <a:off x="5972175" y="2657475"/>
            <a:ext cx="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17" name="Rectangle 122"/>
          <p:cNvSpPr>
            <a:spLocks noChangeArrowheads="1"/>
          </p:cNvSpPr>
          <p:nvPr/>
        </p:nvSpPr>
        <p:spPr bwMode="auto">
          <a:xfrm>
            <a:off x="2311400" y="4237038"/>
            <a:ext cx="838200" cy="4476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Macro-pixel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Binner</a:t>
            </a:r>
          </a:p>
        </p:txBody>
      </p:sp>
      <p:sp>
        <p:nvSpPr>
          <p:cNvPr id="4118" name="Line 123"/>
          <p:cNvSpPr>
            <a:spLocks noChangeShapeType="1"/>
          </p:cNvSpPr>
          <p:nvPr/>
        </p:nvSpPr>
        <p:spPr bwMode="auto">
          <a:xfrm flipV="1">
            <a:off x="3148013" y="4470400"/>
            <a:ext cx="395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19" name="Line 130"/>
          <p:cNvSpPr>
            <a:spLocks noChangeShapeType="1"/>
          </p:cNvSpPr>
          <p:nvPr/>
        </p:nvSpPr>
        <p:spPr bwMode="auto">
          <a:xfrm flipV="1">
            <a:off x="4330700" y="393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4120" name="Group 315"/>
          <p:cNvGrpSpPr>
            <a:grpSpLocks/>
          </p:cNvGrpSpPr>
          <p:nvPr/>
        </p:nvGrpSpPr>
        <p:grpSpPr bwMode="auto">
          <a:xfrm>
            <a:off x="3990975" y="3633788"/>
            <a:ext cx="673100" cy="276225"/>
            <a:chOff x="1742" y="2289"/>
            <a:chExt cx="424" cy="174"/>
          </a:xfrm>
        </p:grpSpPr>
        <p:grpSp>
          <p:nvGrpSpPr>
            <p:cNvPr id="4243" name="Group 124"/>
            <p:cNvGrpSpPr>
              <a:grpSpLocks/>
            </p:cNvGrpSpPr>
            <p:nvPr/>
          </p:nvGrpSpPr>
          <p:grpSpPr bwMode="auto">
            <a:xfrm>
              <a:off x="2028" y="2289"/>
              <a:ext cx="138" cy="174"/>
              <a:chOff x="330" y="1257"/>
              <a:chExt cx="192" cy="234"/>
            </a:xfrm>
          </p:grpSpPr>
          <p:sp>
            <p:nvSpPr>
              <p:cNvPr id="4245" name="Rectangle 125"/>
              <p:cNvSpPr>
                <a:spLocks noChangeArrowheads="1"/>
              </p:cNvSpPr>
              <p:nvPr/>
            </p:nvSpPr>
            <p:spPr bwMode="auto">
              <a:xfrm>
                <a:off x="330" y="1305"/>
                <a:ext cx="192" cy="108"/>
              </a:xfrm>
              <a:prstGeom prst="rect">
                <a:avLst/>
              </a:prstGeom>
              <a:solidFill>
                <a:srgbClr val="80E1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46" name="Oval 126"/>
              <p:cNvSpPr>
                <a:spLocks noChangeArrowheads="1"/>
              </p:cNvSpPr>
              <p:nvPr/>
            </p:nvSpPr>
            <p:spPr bwMode="auto">
              <a:xfrm>
                <a:off x="330" y="1257"/>
                <a:ext cx="192" cy="96"/>
              </a:xfrm>
              <a:prstGeom prst="ellipse">
                <a:avLst/>
              </a:prstGeom>
              <a:solidFill>
                <a:srgbClr val="80E1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47" name="Oval 127"/>
              <p:cNvSpPr>
                <a:spLocks noChangeArrowheads="1"/>
              </p:cNvSpPr>
              <p:nvPr/>
            </p:nvSpPr>
            <p:spPr bwMode="auto">
              <a:xfrm>
                <a:off x="330" y="1395"/>
                <a:ext cx="192" cy="96"/>
              </a:xfrm>
              <a:prstGeom prst="ellipse">
                <a:avLst/>
              </a:prstGeom>
              <a:solidFill>
                <a:srgbClr val="80E1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48" name="Line 128"/>
              <p:cNvSpPr>
                <a:spLocks noChangeShapeType="1"/>
              </p:cNvSpPr>
              <p:nvPr/>
            </p:nvSpPr>
            <p:spPr bwMode="auto">
              <a:xfrm flipV="1">
                <a:off x="522" y="1305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49" name="Line 129"/>
              <p:cNvSpPr>
                <a:spLocks noChangeShapeType="1"/>
              </p:cNvSpPr>
              <p:nvPr/>
            </p:nvSpPr>
            <p:spPr bwMode="auto">
              <a:xfrm flipV="1">
                <a:off x="330" y="12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244" name="Text Box 131"/>
            <p:cNvSpPr txBox="1">
              <a:spLocks noChangeArrowheads="1"/>
            </p:cNvSpPr>
            <p:nvPr/>
          </p:nvSpPr>
          <p:spPr bwMode="auto">
            <a:xfrm>
              <a:off x="1742" y="2313"/>
              <a:ext cx="33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cs typeface="Arial" panose="020B0604020202020204" pitchFamily="34" charset="0"/>
                </a:rPr>
                <a:t>mSRG</a:t>
              </a:r>
            </a:p>
          </p:txBody>
        </p:sp>
      </p:grpSp>
      <p:sp>
        <p:nvSpPr>
          <p:cNvPr id="4121" name="Rectangle 146"/>
          <p:cNvSpPr>
            <a:spLocks noChangeArrowheads="1"/>
          </p:cNvSpPr>
          <p:nvPr/>
        </p:nvSpPr>
        <p:spPr bwMode="auto">
          <a:xfrm>
            <a:off x="7159625" y="4271963"/>
            <a:ext cx="838200" cy="4476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Sensor Table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Generator</a:t>
            </a:r>
          </a:p>
        </p:txBody>
      </p:sp>
      <p:grpSp>
        <p:nvGrpSpPr>
          <p:cNvPr id="4122" name="Group 147"/>
          <p:cNvGrpSpPr>
            <a:grpSpLocks/>
          </p:cNvGrpSpPr>
          <p:nvPr/>
        </p:nvGrpSpPr>
        <p:grpSpPr bwMode="auto">
          <a:xfrm>
            <a:off x="7467600" y="3548063"/>
            <a:ext cx="219075" cy="276225"/>
            <a:chOff x="330" y="1257"/>
            <a:chExt cx="192" cy="234"/>
          </a:xfrm>
        </p:grpSpPr>
        <p:sp>
          <p:nvSpPr>
            <p:cNvPr id="4238" name="Rectangle 148"/>
            <p:cNvSpPr>
              <a:spLocks noChangeArrowheads="1"/>
            </p:cNvSpPr>
            <p:nvPr/>
          </p:nvSpPr>
          <p:spPr bwMode="auto">
            <a:xfrm>
              <a:off x="330" y="1305"/>
              <a:ext cx="192" cy="108"/>
            </a:xfrm>
            <a:prstGeom prst="rect">
              <a:avLst/>
            </a:prstGeom>
            <a:solidFill>
              <a:srgbClr val="80E18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39" name="Oval 149"/>
            <p:cNvSpPr>
              <a:spLocks noChangeArrowheads="1"/>
            </p:cNvSpPr>
            <p:nvPr/>
          </p:nvSpPr>
          <p:spPr bwMode="auto">
            <a:xfrm>
              <a:off x="330" y="1257"/>
              <a:ext cx="192" cy="96"/>
            </a:xfrm>
            <a:prstGeom prst="ellipse">
              <a:avLst/>
            </a:prstGeom>
            <a:solidFill>
              <a:srgbClr val="80E1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40" name="Oval 150"/>
            <p:cNvSpPr>
              <a:spLocks noChangeArrowheads="1"/>
            </p:cNvSpPr>
            <p:nvPr/>
          </p:nvSpPr>
          <p:spPr bwMode="auto">
            <a:xfrm>
              <a:off x="330" y="1395"/>
              <a:ext cx="192" cy="96"/>
            </a:xfrm>
            <a:prstGeom prst="ellipse">
              <a:avLst/>
            </a:prstGeom>
            <a:solidFill>
              <a:srgbClr val="80E1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41" name="Line 151"/>
            <p:cNvSpPr>
              <a:spLocks noChangeShapeType="1"/>
            </p:cNvSpPr>
            <p:nvPr/>
          </p:nvSpPr>
          <p:spPr bwMode="auto">
            <a:xfrm flipV="1">
              <a:off x="522" y="13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42" name="Line 152"/>
            <p:cNvSpPr>
              <a:spLocks noChangeShapeType="1"/>
            </p:cNvSpPr>
            <p:nvPr/>
          </p:nvSpPr>
          <p:spPr bwMode="auto">
            <a:xfrm flipV="1">
              <a:off x="330" y="129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23" name="Text Box 153"/>
          <p:cNvSpPr txBox="1">
            <a:spLocks noChangeArrowheads="1"/>
          </p:cNvSpPr>
          <p:nvPr/>
        </p:nvSpPr>
        <p:spPr bwMode="auto">
          <a:xfrm>
            <a:off x="7642225" y="3500438"/>
            <a:ext cx="5715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Sensor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Tables</a:t>
            </a:r>
          </a:p>
        </p:txBody>
      </p:sp>
      <p:sp>
        <p:nvSpPr>
          <p:cNvPr id="4124" name="Line 154"/>
          <p:cNvSpPr>
            <a:spLocks noChangeShapeType="1"/>
          </p:cNvSpPr>
          <p:nvPr/>
        </p:nvSpPr>
        <p:spPr bwMode="auto">
          <a:xfrm flipV="1">
            <a:off x="4333875" y="33242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25" name="Line 155"/>
          <p:cNvSpPr>
            <a:spLocks noChangeShapeType="1"/>
          </p:cNvSpPr>
          <p:nvPr/>
        </p:nvSpPr>
        <p:spPr bwMode="auto">
          <a:xfrm flipH="1" flipV="1">
            <a:off x="3327400" y="3324225"/>
            <a:ext cx="635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26" name="Line 156"/>
          <p:cNvSpPr>
            <a:spLocks noChangeShapeType="1"/>
          </p:cNvSpPr>
          <p:nvPr/>
        </p:nvSpPr>
        <p:spPr bwMode="auto">
          <a:xfrm flipV="1">
            <a:off x="7581900" y="33051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27" name="Line 157"/>
          <p:cNvSpPr>
            <a:spLocks noChangeShapeType="1"/>
          </p:cNvSpPr>
          <p:nvPr/>
        </p:nvSpPr>
        <p:spPr bwMode="auto">
          <a:xfrm flipV="1">
            <a:off x="7585075" y="3829050"/>
            <a:ext cx="6350" cy="425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4128" name="Group 158"/>
          <p:cNvGrpSpPr>
            <a:grpSpLocks/>
          </p:cNvGrpSpPr>
          <p:nvPr/>
        </p:nvGrpSpPr>
        <p:grpSpPr bwMode="auto">
          <a:xfrm>
            <a:off x="7400925" y="4945063"/>
            <a:ext cx="361950" cy="495300"/>
            <a:chOff x="330" y="1257"/>
            <a:chExt cx="192" cy="234"/>
          </a:xfrm>
        </p:grpSpPr>
        <p:sp>
          <p:nvSpPr>
            <p:cNvPr id="4233" name="Rectangle 159"/>
            <p:cNvSpPr>
              <a:spLocks noChangeArrowheads="1"/>
            </p:cNvSpPr>
            <p:nvPr/>
          </p:nvSpPr>
          <p:spPr bwMode="auto">
            <a:xfrm>
              <a:off x="330" y="1305"/>
              <a:ext cx="192" cy="108"/>
            </a:xfrm>
            <a:prstGeom prst="rect">
              <a:avLst/>
            </a:prstGeom>
            <a:solidFill>
              <a:srgbClr val="80E18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34" name="Oval 160"/>
            <p:cNvSpPr>
              <a:spLocks noChangeArrowheads="1"/>
            </p:cNvSpPr>
            <p:nvPr/>
          </p:nvSpPr>
          <p:spPr bwMode="auto">
            <a:xfrm>
              <a:off x="330" y="1257"/>
              <a:ext cx="192" cy="96"/>
            </a:xfrm>
            <a:prstGeom prst="ellipse">
              <a:avLst/>
            </a:prstGeom>
            <a:solidFill>
              <a:srgbClr val="80E1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35" name="Oval 161"/>
            <p:cNvSpPr>
              <a:spLocks noChangeArrowheads="1"/>
            </p:cNvSpPr>
            <p:nvPr/>
          </p:nvSpPr>
          <p:spPr bwMode="auto">
            <a:xfrm>
              <a:off x="330" y="1395"/>
              <a:ext cx="192" cy="96"/>
            </a:xfrm>
            <a:prstGeom prst="ellipse">
              <a:avLst/>
            </a:prstGeom>
            <a:solidFill>
              <a:srgbClr val="80E1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36" name="Line 162"/>
            <p:cNvSpPr>
              <a:spLocks noChangeShapeType="1"/>
            </p:cNvSpPr>
            <p:nvPr/>
          </p:nvSpPr>
          <p:spPr bwMode="auto">
            <a:xfrm flipV="1">
              <a:off x="522" y="13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37" name="Line 163"/>
            <p:cNvSpPr>
              <a:spLocks noChangeShapeType="1"/>
            </p:cNvSpPr>
            <p:nvPr/>
          </p:nvSpPr>
          <p:spPr bwMode="auto">
            <a:xfrm flipV="1">
              <a:off x="330" y="129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29" name="Line 164"/>
          <p:cNvSpPr>
            <a:spLocks noChangeShapeType="1"/>
          </p:cNvSpPr>
          <p:nvPr/>
        </p:nvSpPr>
        <p:spPr bwMode="auto">
          <a:xfrm flipV="1">
            <a:off x="7581900" y="472440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30" name="Text Box 165"/>
          <p:cNvSpPr txBox="1">
            <a:spLocks noChangeArrowheads="1"/>
          </p:cNvSpPr>
          <p:nvPr/>
        </p:nvSpPr>
        <p:spPr bwMode="auto">
          <a:xfrm>
            <a:off x="7718425" y="5010150"/>
            <a:ext cx="5524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Master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Tables</a:t>
            </a:r>
          </a:p>
        </p:txBody>
      </p:sp>
      <p:grpSp>
        <p:nvGrpSpPr>
          <p:cNvPr id="4131" name="Group 166"/>
          <p:cNvGrpSpPr>
            <a:grpSpLocks/>
          </p:cNvGrpSpPr>
          <p:nvPr/>
        </p:nvGrpSpPr>
        <p:grpSpPr bwMode="auto">
          <a:xfrm>
            <a:off x="6105525" y="4144963"/>
            <a:ext cx="219075" cy="276225"/>
            <a:chOff x="330" y="1257"/>
            <a:chExt cx="192" cy="234"/>
          </a:xfrm>
        </p:grpSpPr>
        <p:sp>
          <p:nvSpPr>
            <p:cNvPr id="4228" name="Rectangle 167"/>
            <p:cNvSpPr>
              <a:spLocks noChangeArrowheads="1"/>
            </p:cNvSpPr>
            <p:nvPr/>
          </p:nvSpPr>
          <p:spPr bwMode="auto">
            <a:xfrm>
              <a:off x="330" y="1305"/>
              <a:ext cx="192" cy="108"/>
            </a:xfrm>
            <a:prstGeom prst="rect">
              <a:avLst/>
            </a:prstGeom>
            <a:solidFill>
              <a:srgbClr val="80E18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29" name="Oval 168"/>
            <p:cNvSpPr>
              <a:spLocks noChangeArrowheads="1"/>
            </p:cNvSpPr>
            <p:nvPr/>
          </p:nvSpPr>
          <p:spPr bwMode="auto">
            <a:xfrm>
              <a:off x="330" y="1257"/>
              <a:ext cx="192" cy="96"/>
            </a:xfrm>
            <a:prstGeom prst="ellipse">
              <a:avLst/>
            </a:prstGeom>
            <a:solidFill>
              <a:srgbClr val="80E1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30" name="Oval 169"/>
            <p:cNvSpPr>
              <a:spLocks noChangeArrowheads="1"/>
            </p:cNvSpPr>
            <p:nvPr/>
          </p:nvSpPr>
          <p:spPr bwMode="auto">
            <a:xfrm>
              <a:off x="330" y="1395"/>
              <a:ext cx="192" cy="96"/>
            </a:xfrm>
            <a:prstGeom prst="ellipse">
              <a:avLst/>
            </a:prstGeom>
            <a:solidFill>
              <a:srgbClr val="80E1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31" name="Line 170"/>
            <p:cNvSpPr>
              <a:spLocks noChangeShapeType="1"/>
            </p:cNvSpPr>
            <p:nvPr/>
          </p:nvSpPr>
          <p:spPr bwMode="auto">
            <a:xfrm flipV="1">
              <a:off x="522" y="13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32" name="Line 171"/>
            <p:cNvSpPr>
              <a:spLocks noChangeShapeType="1"/>
            </p:cNvSpPr>
            <p:nvPr/>
          </p:nvSpPr>
          <p:spPr bwMode="auto">
            <a:xfrm flipV="1">
              <a:off x="330" y="129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132" name="Group 172"/>
          <p:cNvGrpSpPr>
            <a:grpSpLocks/>
          </p:cNvGrpSpPr>
          <p:nvPr/>
        </p:nvGrpSpPr>
        <p:grpSpPr bwMode="auto">
          <a:xfrm>
            <a:off x="6410325" y="4144963"/>
            <a:ext cx="219075" cy="276225"/>
            <a:chOff x="330" y="1257"/>
            <a:chExt cx="192" cy="234"/>
          </a:xfrm>
        </p:grpSpPr>
        <p:sp>
          <p:nvSpPr>
            <p:cNvPr id="4223" name="Rectangle 173"/>
            <p:cNvSpPr>
              <a:spLocks noChangeArrowheads="1"/>
            </p:cNvSpPr>
            <p:nvPr/>
          </p:nvSpPr>
          <p:spPr bwMode="auto">
            <a:xfrm>
              <a:off x="330" y="1305"/>
              <a:ext cx="192" cy="108"/>
            </a:xfrm>
            <a:prstGeom prst="rect">
              <a:avLst/>
            </a:prstGeom>
            <a:solidFill>
              <a:srgbClr val="80E18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24" name="Oval 174"/>
            <p:cNvSpPr>
              <a:spLocks noChangeArrowheads="1"/>
            </p:cNvSpPr>
            <p:nvPr/>
          </p:nvSpPr>
          <p:spPr bwMode="auto">
            <a:xfrm>
              <a:off x="330" y="1257"/>
              <a:ext cx="192" cy="96"/>
            </a:xfrm>
            <a:prstGeom prst="ellipse">
              <a:avLst/>
            </a:prstGeom>
            <a:solidFill>
              <a:srgbClr val="80E1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25" name="Oval 175"/>
            <p:cNvSpPr>
              <a:spLocks noChangeArrowheads="1"/>
            </p:cNvSpPr>
            <p:nvPr/>
          </p:nvSpPr>
          <p:spPr bwMode="auto">
            <a:xfrm>
              <a:off x="330" y="1395"/>
              <a:ext cx="192" cy="96"/>
            </a:xfrm>
            <a:prstGeom prst="ellipse">
              <a:avLst/>
            </a:prstGeom>
            <a:solidFill>
              <a:srgbClr val="80E1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26" name="Line 176"/>
            <p:cNvSpPr>
              <a:spLocks noChangeShapeType="1"/>
            </p:cNvSpPr>
            <p:nvPr/>
          </p:nvSpPr>
          <p:spPr bwMode="auto">
            <a:xfrm flipV="1">
              <a:off x="522" y="13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27" name="Line 177"/>
            <p:cNvSpPr>
              <a:spLocks noChangeShapeType="1"/>
            </p:cNvSpPr>
            <p:nvPr/>
          </p:nvSpPr>
          <p:spPr bwMode="auto">
            <a:xfrm flipV="1">
              <a:off x="330" y="129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33" name="Text Box 178"/>
          <p:cNvSpPr txBox="1">
            <a:spLocks noChangeArrowheads="1"/>
          </p:cNvSpPr>
          <p:nvPr/>
        </p:nvSpPr>
        <p:spPr bwMode="auto">
          <a:xfrm>
            <a:off x="6575425" y="4173538"/>
            <a:ext cx="5207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mBPS</a:t>
            </a:r>
          </a:p>
        </p:txBody>
      </p:sp>
      <p:sp>
        <p:nvSpPr>
          <p:cNvPr id="4134" name="Text Box 179"/>
          <p:cNvSpPr txBox="1">
            <a:spLocks noChangeArrowheads="1"/>
          </p:cNvSpPr>
          <p:nvPr/>
        </p:nvSpPr>
        <p:spPr bwMode="auto">
          <a:xfrm>
            <a:off x="5641975" y="4173538"/>
            <a:ext cx="533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mCBC</a:t>
            </a:r>
          </a:p>
        </p:txBody>
      </p:sp>
      <p:sp>
        <p:nvSpPr>
          <p:cNvPr id="4135" name="Line 180"/>
          <p:cNvSpPr>
            <a:spLocks noChangeShapeType="1"/>
          </p:cNvSpPr>
          <p:nvPr/>
        </p:nvSpPr>
        <p:spPr bwMode="auto">
          <a:xfrm flipV="1">
            <a:off x="1685925" y="4724400"/>
            <a:ext cx="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4136" name="Group 206"/>
          <p:cNvGrpSpPr>
            <a:grpSpLocks/>
          </p:cNvGrpSpPr>
          <p:nvPr/>
        </p:nvGrpSpPr>
        <p:grpSpPr bwMode="auto">
          <a:xfrm>
            <a:off x="1438275" y="4117975"/>
            <a:ext cx="544513" cy="747713"/>
            <a:chOff x="906" y="2196"/>
            <a:chExt cx="343" cy="471"/>
          </a:xfrm>
        </p:grpSpPr>
        <p:sp>
          <p:nvSpPr>
            <p:cNvPr id="4218" name="Rectangle 207"/>
            <p:cNvSpPr>
              <a:spLocks noChangeArrowheads="1"/>
            </p:cNvSpPr>
            <p:nvPr/>
          </p:nvSpPr>
          <p:spPr bwMode="auto">
            <a:xfrm>
              <a:off x="907" y="2274"/>
              <a:ext cx="342" cy="336"/>
            </a:xfrm>
            <a:prstGeom prst="rect">
              <a:avLst/>
            </a:prstGeom>
            <a:solidFill>
              <a:srgbClr val="E0B4B4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cs typeface="Arial" panose="020B0604020202020204" pitchFamily="34" charset="0"/>
                </a:rPr>
                <a:t>Sample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cs typeface="Arial" panose="020B0604020202020204" pitchFamily="34" charset="0"/>
                </a:rPr>
                <a:t>Table</a:t>
              </a:r>
            </a:p>
          </p:txBody>
        </p:sp>
        <p:sp>
          <p:nvSpPr>
            <p:cNvPr id="4219" name="Line 208"/>
            <p:cNvSpPr>
              <a:spLocks noChangeShapeType="1"/>
            </p:cNvSpPr>
            <p:nvPr/>
          </p:nvSpPr>
          <p:spPr bwMode="auto">
            <a:xfrm>
              <a:off x="1248" y="2262"/>
              <a:ext cx="0" cy="3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20" name="Line 209"/>
            <p:cNvSpPr>
              <a:spLocks noChangeShapeType="1"/>
            </p:cNvSpPr>
            <p:nvPr/>
          </p:nvSpPr>
          <p:spPr bwMode="auto">
            <a:xfrm>
              <a:off x="906" y="2265"/>
              <a:ext cx="0" cy="3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21" name="Oval 210"/>
            <p:cNvSpPr>
              <a:spLocks noChangeArrowheads="1"/>
            </p:cNvSpPr>
            <p:nvPr/>
          </p:nvSpPr>
          <p:spPr bwMode="auto">
            <a:xfrm>
              <a:off x="906" y="2196"/>
              <a:ext cx="342" cy="132"/>
            </a:xfrm>
            <a:prstGeom prst="ellipse">
              <a:avLst/>
            </a:prstGeom>
            <a:solidFill>
              <a:srgbClr val="E0B4B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22" name="Oval 211"/>
            <p:cNvSpPr>
              <a:spLocks noChangeArrowheads="1"/>
            </p:cNvSpPr>
            <p:nvPr/>
          </p:nvSpPr>
          <p:spPr bwMode="auto">
            <a:xfrm>
              <a:off x="906" y="2556"/>
              <a:ext cx="339" cy="111"/>
            </a:xfrm>
            <a:prstGeom prst="ellipse">
              <a:avLst/>
            </a:prstGeom>
            <a:solidFill>
              <a:srgbClr val="E0B4B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</p:grpSp>
      <p:grpSp>
        <p:nvGrpSpPr>
          <p:cNvPr id="4137" name="Group 212"/>
          <p:cNvGrpSpPr>
            <a:grpSpLocks/>
          </p:cNvGrpSpPr>
          <p:nvPr/>
        </p:nvGrpSpPr>
        <p:grpSpPr bwMode="auto">
          <a:xfrm>
            <a:off x="4105275" y="5527675"/>
            <a:ext cx="438150" cy="666750"/>
            <a:chOff x="1956" y="2736"/>
            <a:chExt cx="276" cy="420"/>
          </a:xfrm>
        </p:grpSpPr>
        <p:sp>
          <p:nvSpPr>
            <p:cNvPr id="4212" name="Oval 213"/>
            <p:cNvSpPr>
              <a:spLocks noChangeArrowheads="1"/>
            </p:cNvSpPr>
            <p:nvPr/>
          </p:nvSpPr>
          <p:spPr bwMode="auto">
            <a:xfrm>
              <a:off x="1956" y="3040"/>
              <a:ext cx="276" cy="11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13" name="Oval 214"/>
            <p:cNvSpPr>
              <a:spLocks noChangeArrowheads="1"/>
            </p:cNvSpPr>
            <p:nvPr/>
          </p:nvSpPr>
          <p:spPr bwMode="auto">
            <a:xfrm>
              <a:off x="1959" y="2736"/>
              <a:ext cx="270" cy="12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14" name="Rectangle 215"/>
            <p:cNvSpPr>
              <a:spLocks noChangeArrowheads="1"/>
            </p:cNvSpPr>
            <p:nvPr/>
          </p:nvSpPr>
          <p:spPr bwMode="auto">
            <a:xfrm>
              <a:off x="1959" y="2829"/>
              <a:ext cx="273" cy="24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15" name="Text Box 216"/>
            <p:cNvSpPr txBox="1">
              <a:spLocks noChangeArrowheads="1"/>
            </p:cNvSpPr>
            <p:nvPr/>
          </p:nvSpPr>
          <p:spPr bwMode="auto">
            <a:xfrm>
              <a:off x="1958" y="2803"/>
              <a:ext cx="267" cy="32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cs typeface="Arial" panose="020B0604020202020204" pitchFamily="34" charset="0"/>
                </a:rPr>
                <a:t>Eph &amp;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cs typeface="Arial" panose="020B0604020202020204" pitchFamily="34" charset="0"/>
                </a:rPr>
                <a:t>Att</a:t>
              </a:r>
            </a:p>
          </p:txBody>
        </p:sp>
        <p:sp>
          <p:nvSpPr>
            <p:cNvPr id="4216" name="Line 217"/>
            <p:cNvSpPr>
              <a:spLocks noChangeShapeType="1"/>
            </p:cNvSpPr>
            <p:nvPr/>
          </p:nvSpPr>
          <p:spPr bwMode="auto">
            <a:xfrm flipV="1">
              <a:off x="2232" y="2812"/>
              <a:ext cx="0" cy="2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17" name="Line 218"/>
            <p:cNvSpPr>
              <a:spLocks noChangeShapeType="1"/>
            </p:cNvSpPr>
            <p:nvPr/>
          </p:nvSpPr>
          <p:spPr bwMode="auto">
            <a:xfrm flipV="1">
              <a:off x="1956" y="2803"/>
              <a:ext cx="3" cy="3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38" name="Line 219"/>
          <p:cNvSpPr>
            <a:spLocks noChangeShapeType="1"/>
          </p:cNvSpPr>
          <p:nvPr/>
        </p:nvSpPr>
        <p:spPr bwMode="auto">
          <a:xfrm flipH="1" flipV="1">
            <a:off x="4329113" y="4484688"/>
            <a:ext cx="4762" cy="1009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39" name="Rectangle 2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ST / PEATE Nadir NM EV Chain</a:t>
            </a:r>
          </a:p>
        </p:txBody>
      </p:sp>
      <p:grpSp>
        <p:nvGrpSpPr>
          <p:cNvPr id="4140" name="Group 239"/>
          <p:cNvGrpSpPr>
            <a:grpSpLocks/>
          </p:cNvGrpSpPr>
          <p:nvPr/>
        </p:nvGrpSpPr>
        <p:grpSpPr bwMode="auto">
          <a:xfrm>
            <a:off x="4981575" y="5054600"/>
            <a:ext cx="219075" cy="276225"/>
            <a:chOff x="330" y="1257"/>
            <a:chExt cx="192" cy="234"/>
          </a:xfrm>
        </p:grpSpPr>
        <p:sp>
          <p:nvSpPr>
            <p:cNvPr id="4207" name="Rectangle 240"/>
            <p:cNvSpPr>
              <a:spLocks noChangeArrowheads="1"/>
            </p:cNvSpPr>
            <p:nvPr/>
          </p:nvSpPr>
          <p:spPr bwMode="auto">
            <a:xfrm>
              <a:off x="330" y="1305"/>
              <a:ext cx="192" cy="108"/>
            </a:xfrm>
            <a:prstGeom prst="rect">
              <a:avLst/>
            </a:prstGeom>
            <a:solidFill>
              <a:srgbClr val="80E18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08" name="Oval 241"/>
            <p:cNvSpPr>
              <a:spLocks noChangeArrowheads="1"/>
            </p:cNvSpPr>
            <p:nvPr/>
          </p:nvSpPr>
          <p:spPr bwMode="auto">
            <a:xfrm>
              <a:off x="330" y="1257"/>
              <a:ext cx="192" cy="96"/>
            </a:xfrm>
            <a:prstGeom prst="ellipse">
              <a:avLst/>
            </a:prstGeom>
            <a:solidFill>
              <a:srgbClr val="80E1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09" name="Oval 242"/>
            <p:cNvSpPr>
              <a:spLocks noChangeArrowheads="1"/>
            </p:cNvSpPr>
            <p:nvPr/>
          </p:nvSpPr>
          <p:spPr bwMode="auto">
            <a:xfrm>
              <a:off x="330" y="1395"/>
              <a:ext cx="192" cy="96"/>
            </a:xfrm>
            <a:prstGeom prst="ellipse">
              <a:avLst/>
            </a:prstGeom>
            <a:solidFill>
              <a:srgbClr val="80E1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210" name="Line 243"/>
            <p:cNvSpPr>
              <a:spLocks noChangeShapeType="1"/>
            </p:cNvSpPr>
            <p:nvPr/>
          </p:nvSpPr>
          <p:spPr bwMode="auto">
            <a:xfrm flipV="1">
              <a:off x="522" y="13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11" name="Line 244"/>
            <p:cNvSpPr>
              <a:spLocks noChangeShapeType="1"/>
            </p:cNvSpPr>
            <p:nvPr/>
          </p:nvSpPr>
          <p:spPr bwMode="auto">
            <a:xfrm flipV="1">
              <a:off x="330" y="129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41" name="Text Box 245"/>
          <p:cNvSpPr txBox="1">
            <a:spLocks noChangeArrowheads="1"/>
          </p:cNvSpPr>
          <p:nvPr/>
        </p:nvSpPr>
        <p:spPr bwMode="auto">
          <a:xfrm>
            <a:off x="4372474" y="4941888"/>
            <a:ext cx="68480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Daumont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cross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sections</a:t>
            </a:r>
          </a:p>
        </p:txBody>
      </p:sp>
      <p:sp>
        <p:nvSpPr>
          <p:cNvPr id="4142" name="Rectangle 246"/>
          <p:cNvSpPr>
            <a:spLocks noChangeArrowheads="1"/>
          </p:cNvSpPr>
          <p:nvPr/>
        </p:nvSpPr>
        <p:spPr bwMode="auto">
          <a:xfrm>
            <a:off x="5907088" y="4968875"/>
            <a:ext cx="838200" cy="4476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TOMRAD</a:t>
            </a:r>
          </a:p>
        </p:txBody>
      </p:sp>
      <p:sp>
        <p:nvSpPr>
          <p:cNvPr id="4143" name="Line 247"/>
          <p:cNvSpPr>
            <a:spLocks noChangeShapeType="1"/>
          </p:cNvSpPr>
          <p:nvPr/>
        </p:nvSpPr>
        <p:spPr bwMode="auto">
          <a:xfrm>
            <a:off x="5248275" y="5187950"/>
            <a:ext cx="6286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44" name="Line 248"/>
          <p:cNvSpPr>
            <a:spLocks noChangeShapeType="1"/>
          </p:cNvSpPr>
          <p:nvPr/>
        </p:nvSpPr>
        <p:spPr bwMode="auto">
          <a:xfrm>
            <a:off x="6767513" y="5187950"/>
            <a:ext cx="6286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45" name="Line 249"/>
          <p:cNvSpPr>
            <a:spLocks noChangeShapeType="1"/>
          </p:cNvSpPr>
          <p:nvPr/>
        </p:nvSpPr>
        <p:spPr bwMode="auto">
          <a:xfrm flipH="1" flipV="1">
            <a:off x="3333750" y="4149725"/>
            <a:ext cx="635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4146" name="Group 314"/>
          <p:cNvGrpSpPr>
            <a:grpSpLocks/>
          </p:cNvGrpSpPr>
          <p:nvPr/>
        </p:nvGrpSpPr>
        <p:grpSpPr bwMode="auto">
          <a:xfrm>
            <a:off x="2609850" y="3576638"/>
            <a:ext cx="1581150" cy="574675"/>
            <a:chOff x="2270" y="2197"/>
            <a:chExt cx="996" cy="362"/>
          </a:xfrm>
        </p:grpSpPr>
        <p:grpSp>
          <p:nvGrpSpPr>
            <p:cNvPr id="4179" name="Group 132"/>
            <p:cNvGrpSpPr>
              <a:grpSpLocks/>
            </p:cNvGrpSpPr>
            <p:nvPr/>
          </p:nvGrpSpPr>
          <p:grpSpPr bwMode="auto">
            <a:xfrm>
              <a:off x="2570" y="2197"/>
              <a:ext cx="138" cy="174"/>
              <a:chOff x="330" y="1257"/>
              <a:chExt cx="192" cy="234"/>
            </a:xfrm>
          </p:grpSpPr>
          <p:sp>
            <p:nvSpPr>
              <p:cNvPr id="4202" name="Rectangle 133"/>
              <p:cNvSpPr>
                <a:spLocks noChangeArrowheads="1"/>
              </p:cNvSpPr>
              <p:nvPr/>
            </p:nvSpPr>
            <p:spPr bwMode="auto">
              <a:xfrm>
                <a:off x="330" y="1305"/>
                <a:ext cx="192" cy="108"/>
              </a:xfrm>
              <a:prstGeom prst="rect">
                <a:avLst/>
              </a:prstGeom>
              <a:solidFill>
                <a:srgbClr val="80E1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03" name="Oval 134"/>
              <p:cNvSpPr>
                <a:spLocks noChangeArrowheads="1"/>
              </p:cNvSpPr>
              <p:nvPr/>
            </p:nvSpPr>
            <p:spPr bwMode="auto">
              <a:xfrm>
                <a:off x="330" y="1257"/>
                <a:ext cx="192" cy="96"/>
              </a:xfrm>
              <a:prstGeom prst="ellipse">
                <a:avLst/>
              </a:prstGeom>
              <a:solidFill>
                <a:srgbClr val="80E1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04" name="Oval 135"/>
              <p:cNvSpPr>
                <a:spLocks noChangeArrowheads="1"/>
              </p:cNvSpPr>
              <p:nvPr/>
            </p:nvSpPr>
            <p:spPr bwMode="auto">
              <a:xfrm>
                <a:off x="330" y="1395"/>
                <a:ext cx="192" cy="96"/>
              </a:xfrm>
              <a:prstGeom prst="ellipse">
                <a:avLst/>
              </a:prstGeom>
              <a:solidFill>
                <a:srgbClr val="80E1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05" name="Line 136"/>
              <p:cNvSpPr>
                <a:spLocks noChangeShapeType="1"/>
              </p:cNvSpPr>
              <p:nvPr/>
            </p:nvSpPr>
            <p:spPr bwMode="auto">
              <a:xfrm flipV="1">
                <a:off x="522" y="1305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6" name="Line 137"/>
              <p:cNvSpPr>
                <a:spLocks noChangeShapeType="1"/>
              </p:cNvSpPr>
              <p:nvPr/>
            </p:nvSpPr>
            <p:spPr bwMode="auto">
              <a:xfrm flipV="1">
                <a:off x="330" y="12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180" name="Group 138"/>
            <p:cNvGrpSpPr>
              <a:grpSpLocks/>
            </p:cNvGrpSpPr>
            <p:nvPr/>
          </p:nvGrpSpPr>
          <p:grpSpPr bwMode="auto">
            <a:xfrm>
              <a:off x="2758" y="2197"/>
              <a:ext cx="138" cy="174"/>
              <a:chOff x="330" y="1257"/>
              <a:chExt cx="192" cy="234"/>
            </a:xfrm>
          </p:grpSpPr>
          <p:sp>
            <p:nvSpPr>
              <p:cNvPr id="4197" name="Rectangle 139"/>
              <p:cNvSpPr>
                <a:spLocks noChangeArrowheads="1"/>
              </p:cNvSpPr>
              <p:nvPr/>
            </p:nvSpPr>
            <p:spPr bwMode="auto">
              <a:xfrm>
                <a:off x="330" y="1305"/>
                <a:ext cx="192" cy="108"/>
              </a:xfrm>
              <a:prstGeom prst="rect">
                <a:avLst/>
              </a:prstGeom>
              <a:solidFill>
                <a:srgbClr val="80E1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198" name="Oval 140"/>
              <p:cNvSpPr>
                <a:spLocks noChangeArrowheads="1"/>
              </p:cNvSpPr>
              <p:nvPr/>
            </p:nvSpPr>
            <p:spPr bwMode="auto">
              <a:xfrm>
                <a:off x="330" y="1257"/>
                <a:ext cx="192" cy="96"/>
              </a:xfrm>
              <a:prstGeom prst="ellipse">
                <a:avLst/>
              </a:prstGeom>
              <a:solidFill>
                <a:srgbClr val="80E1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199" name="Oval 141"/>
              <p:cNvSpPr>
                <a:spLocks noChangeArrowheads="1"/>
              </p:cNvSpPr>
              <p:nvPr/>
            </p:nvSpPr>
            <p:spPr bwMode="auto">
              <a:xfrm>
                <a:off x="330" y="1395"/>
                <a:ext cx="192" cy="96"/>
              </a:xfrm>
              <a:prstGeom prst="ellipse">
                <a:avLst/>
              </a:prstGeom>
              <a:solidFill>
                <a:srgbClr val="80E1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200" name="Line 142"/>
              <p:cNvSpPr>
                <a:spLocks noChangeShapeType="1"/>
              </p:cNvSpPr>
              <p:nvPr/>
            </p:nvSpPr>
            <p:spPr bwMode="auto">
              <a:xfrm flipV="1">
                <a:off x="522" y="1305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" name="Line 143"/>
              <p:cNvSpPr>
                <a:spLocks noChangeShapeType="1"/>
              </p:cNvSpPr>
              <p:nvPr/>
            </p:nvSpPr>
            <p:spPr bwMode="auto">
              <a:xfrm flipV="1">
                <a:off x="330" y="12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181" name="Text Box 144"/>
            <p:cNvSpPr txBox="1">
              <a:spLocks noChangeArrowheads="1"/>
            </p:cNvSpPr>
            <p:nvPr/>
          </p:nvSpPr>
          <p:spPr bwMode="auto">
            <a:xfrm>
              <a:off x="2270" y="2201"/>
              <a:ext cx="32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cs typeface="Arial" panose="020B0604020202020204" pitchFamily="34" charset="0"/>
                </a:rPr>
                <a:t>mDCT</a:t>
              </a:r>
            </a:p>
          </p:txBody>
        </p:sp>
        <p:sp>
          <p:nvSpPr>
            <p:cNvPr id="4182" name="Text Box 145"/>
            <p:cNvSpPr txBox="1">
              <a:spLocks noChangeArrowheads="1"/>
            </p:cNvSpPr>
            <p:nvPr/>
          </p:nvSpPr>
          <p:spPr bwMode="auto">
            <a:xfrm>
              <a:off x="2854" y="2201"/>
              <a:ext cx="33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80E180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cs typeface="Arial" panose="020B0604020202020204" pitchFamily="34" charset="0"/>
                </a:rPr>
                <a:t>mRAD</a:t>
              </a:r>
            </a:p>
          </p:txBody>
        </p:sp>
        <p:grpSp>
          <p:nvGrpSpPr>
            <p:cNvPr id="4183" name="Group 250"/>
            <p:cNvGrpSpPr>
              <a:grpSpLocks/>
            </p:cNvGrpSpPr>
            <p:nvPr/>
          </p:nvGrpSpPr>
          <p:grpSpPr bwMode="auto">
            <a:xfrm>
              <a:off x="2574" y="2385"/>
              <a:ext cx="138" cy="174"/>
              <a:chOff x="330" y="1257"/>
              <a:chExt cx="192" cy="234"/>
            </a:xfrm>
          </p:grpSpPr>
          <p:sp>
            <p:nvSpPr>
              <p:cNvPr id="4192" name="Rectangle 251"/>
              <p:cNvSpPr>
                <a:spLocks noChangeArrowheads="1"/>
              </p:cNvSpPr>
              <p:nvPr/>
            </p:nvSpPr>
            <p:spPr bwMode="auto">
              <a:xfrm>
                <a:off x="330" y="1305"/>
                <a:ext cx="192" cy="108"/>
              </a:xfrm>
              <a:prstGeom prst="rect">
                <a:avLst/>
              </a:prstGeom>
              <a:solidFill>
                <a:srgbClr val="80E1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193" name="Oval 252"/>
              <p:cNvSpPr>
                <a:spLocks noChangeArrowheads="1"/>
              </p:cNvSpPr>
              <p:nvPr/>
            </p:nvSpPr>
            <p:spPr bwMode="auto">
              <a:xfrm>
                <a:off x="330" y="1257"/>
                <a:ext cx="192" cy="96"/>
              </a:xfrm>
              <a:prstGeom prst="ellipse">
                <a:avLst/>
              </a:prstGeom>
              <a:solidFill>
                <a:srgbClr val="80E1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194" name="Oval 253"/>
              <p:cNvSpPr>
                <a:spLocks noChangeArrowheads="1"/>
              </p:cNvSpPr>
              <p:nvPr/>
            </p:nvSpPr>
            <p:spPr bwMode="auto">
              <a:xfrm>
                <a:off x="330" y="1395"/>
                <a:ext cx="192" cy="96"/>
              </a:xfrm>
              <a:prstGeom prst="ellipse">
                <a:avLst/>
              </a:prstGeom>
              <a:solidFill>
                <a:srgbClr val="80E1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195" name="Line 254"/>
              <p:cNvSpPr>
                <a:spLocks noChangeShapeType="1"/>
              </p:cNvSpPr>
              <p:nvPr/>
            </p:nvSpPr>
            <p:spPr bwMode="auto">
              <a:xfrm flipV="1">
                <a:off x="522" y="1305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96" name="Line 255"/>
              <p:cNvSpPr>
                <a:spLocks noChangeShapeType="1"/>
              </p:cNvSpPr>
              <p:nvPr/>
            </p:nvSpPr>
            <p:spPr bwMode="auto">
              <a:xfrm flipV="1">
                <a:off x="330" y="12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184" name="Group 256"/>
            <p:cNvGrpSpPr>
              <a:grpSpLocks/>
            </p:cNvGrpSpPr>
            <p:nvPr/>
          </p:nvGrpSpPr>
          <p:grpSpPr bwMode="auto">
            <a:xfrm>
              <a:off x="2762" y="2385"/>
              <a:ext cx="138" cy="174"/>
              <a:chOff x="330" y="1257"/>
              <a:chExt cx="192" cy="234"/>
            </a:xfrm>
          </p:grpSpPr>
          <p:sp>
            <p:nvSpPr>
              <p:cNvPr id="4187" name="Rectangle 257"/>
              <p:cNvSpPr>
                <a:spLocks noChangeArrowheads="1"/>
              </p:cNvSpPr>
              <p:nvPr/>
            </p:nvSpPr>
            <p:spPr bwMode="auto">
              <a:xfrm>
                <a:off x="330" y="1305"/>
                <a:ext cx="192" cy="108"/>
              </a:xfrm>
              <a:prstGeom prst="rect">
                <a:avLst/>
              </a:prstGeom>
              <a:solidFill>
                <a:srgbClr val="80E1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188" name="Oval 258"/>
              <p:cNvSpPr>
                <a:spLocks noChangeArrowheads="1"/>
              </p:cNvSpPr>
              <p:nvPr/>
            </p:nvSpPr>
            <p:spPr bwMode="auto">
              <a:xfrm>
                <a:off x="330" y="1257"/>
                <a:ext cx="192" cy="96"/>
              </a:xfrm>
              <a:prstGeom prst="ellipse">
                <a:avLst/>
              </a:prstGeom>
              <a:solidFill>
                <a:srgbClr val="80E1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189" name="Oval 259"/>
              <p:cNvSpPr>
                <a:spLocks noChangeArrowheads="1"/>
              </p:cNvSpPr>
              <p:nvPr/>
            </p:nvSpPr>
            <p:spPr bwMode="auto">
              <a:xfrm>
                <a:off x="330" y="1395"/>
                <a:ext cx="192" cy="96"/>
              </a:xfrm>
              <a:prstGeom prst="ellipse">
                <a:avLst/>
              </a:prstGeom>
              <a:solidFill>
                <a:srgbClr val="80E1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dirty="0"/>
              </a:p>
            </p:txBody>
          </p:sp>
          <p:sp>
            <p:nvSpPr>
              <p:cNvPr id="4190" name="Line 260"/>
              <p:cNvSpPr>
                <a:spLocks noChangeShapeType="1"/>
              </p:cNvSpPr>
              <p:nvPr/>
            </p:nvSpPr>
            <p:spPr bwMode="auto">
              <a:xfrm flipV="1">
                <a:off x="522" y="1305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91" name="Line 261"/>
              <p:cNvSpPr>
                <a:spLocks noChangeShapeType="1"/>
              </p:cNvSpPr>
              <p:nvPr/>
            </p:nvSpPr>
            <p:spPr bwMode="auto">
              <a:xfrm flipV="1">
                <a:off x="330" y="1293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185" name="Text Box 262"/>
            <p:cNvSpPr txBox="1">
              <a:spLocks noChangeArrowheads="1"/>
            </p:cNvSpPr>
            <p:nvPr/>
          </p:nvSpPr>
          <p:spPr bwMode="auto">
            <a:xfrm>
              <a:off x="2278" y="2409"/>
              <a:ext cx="33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cs typeface="Arial" panose="020B0604020202020204" pitchFamily="34" charset="0"/>
                </a:rPr>
                <a:t>mCBC</a:t>
              </a:r>
            </a:p>
          </p:txBody>
        </p:sp>
        <p:sp>
          <p:nvSpPr>
            <p:cNvPr id="4186" name="Text Box 263"/>
            <p:cNvSpPr txBox="1">
              <a:spLocks noChangeArrowheads="1"/>
            </p:cNvSpPr>
            <p:nvPr/>
          </p:nvSpPr>
          <p:spPr bwMode="auto">
            <a:xfrm>
              <a:off x="2858" y="2405"/>
              <a:ext cx="40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80E180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cs typeface="Arial" panose="020B0604020202020204" pitchFamily="34" charset="0"/>
                </a:rPr>
                <a:t>mIRRAD</a:t>
              </a:r>
            </a:p>
          </p:txBody>
        </p:sp>
      </p:grpSp>
      <p:sp>
        <p:nvSpPr>
          <p:cNvPr id="4147" name="Rectangle 312"/>
          <p:cNvSpPr>
            <a:spLocks noChangeArrowheads="1"/>
          </p:cNvSpPr>
          <p:nvPr/>
        </p:nvSpPr>
        <p:spPr bwMode="auto">
          <a:xfrm>
            <a:off x="2089150" y="2097088"/>
            <a:ext cx="838200" cy="4476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RDR reader</a:t>
            </a:r>
          </a:p>
        </p:txBody>
      </p:sp>
      <p:sp>
        <p:nvSpPr>
          <p:cNvPr id="4148" name="Rectangle 224"/>
          <p:cNvSpPr>
            <a:spLocks noChangeArrowheads="1"/>
          </p:cNvSpPr>
          <p:nvPr/>
        </p:nvSpPr>
        <p:spPr bwMode="auto">
          <a:xfrm>
            <a:off x="260350" y="2581275"/>
            <a:ext cx="1219200" cy="7905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cs typeface="Arial" panose="020B0604020202020204" pitchFamily="34" charset="0"/>
              </a:rPr>
              <a:t>IDPS</a:t>
            </a:r>
          </a:p>
        </p:txBody>
      </p:sp>
      <p:sp>
        <p:nvSpPr>
          <p:cNvPr id="4149" name="Line 225"/>
          <p:cNvSpPr>
            <a:spLocks noChangeShapeType="1"/>
          </p:cNvSpPr>
          <p:nvPr/>
        </p:nvSpPr>
        <p:spPr bwMode="auto">
          <a:xfrm>
            <a:off x="2511425" y="2555875"/>
            <a:ext cx="0" cy="22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50" name="Rectangle 265"/>
          <p:cNvSpPr>
            <a:spLocks noChangeArrowheads="1"/>
          </p:cNvSpPr>
          <p:nvPr/>
        </p:nvSpPr>
        <p:spPr bwMode="auto">
          <a:xfrm>
            <a:off x="260350" y="1076325"/>
            <a:ext cx="1219200" cy="7905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cs typeface="Arial" panose="020B0604020202020204" pitchFamily="34" charset="0"/>
              </a:rPr>
              <a:t>SDS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cs typeface="Arial" panose="020B0604020202020204" pitchFamily="34" charset="0"/>
              </a:rPr>
              <a:t>CLASS</a:t>
            </a:r>
          </a:p>
        </p:txBody>
      </p:sp>
      <p:sp>
        <p:nvSpPr>
          <p:cNvPr id="4151" name="Line 267"/>
          <p:cNvSpPr>
            <a:spLocks noChangeShapeType="1"/>
          </p:cNvSpPr>
          <p:nvPr/>
        </p:nvSpPr>
        <p:spPr bwMode="auto">
          <a:xfrm flipV="1">
            <a:off x="1519238" y="1558925"/>
            <a:ext cx="742950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52" name="Line 313"/>
          <p:cNvSpPr>
            <a:spLocks noChangeShapeType="1"/>
          </p:cNvSpPr>
          <p:nvPr/>
        </p:nvSpPr>
        <p:spPr bwMode="auto">
          <a:xfrm>
            <a:off x="2511425" y="1882775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4153" name="Group 327"/>
          <p:cNvGrpSpPr>
            <a:grpSpLocks/>
          </p:cNvGrpSpPr>
          <p:nvPr/>
        </p:nvGrpSpPr>
        <p:grpSpPr bwMode="auto">
          <a:xfrm>
            <a:off x="2286000" y="1266825"/>
            <a:ext cx="438150" cy="571500"/>
            <a:chOff x="1467" y="495"/>
            <a:chExt cx="276" cy="360"/>
          </a:xfrm>
        </p:grpSpPr>
        <p:sp>
          <p:nvSpPr>
            <p:cNvPr id="4173" name="Oval 328"/>
            <p:cNvSpPr>
              <a:spLocks noChangeArrowheads="1"/>
            </p:cNvSpPr>
            <p:nvPr/>
          </p:nvSpPr>
          <p:spPr bwMode="auto">
            <a:xfrm>
              <a:off x="1467" y="739"/>
              <a:ext cx="273" cy="11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174" name="Oval 329"/>
            <p:cNvSpPr>
              <a:spLocks noChangeArrowheads="1"/>
            </p:cNvSpPr>
            <p:nvPr/>
          </p:nvSpPr>
          <p:spPr bwMode="auto">
            <a:xfrm>
              <a:off x="1467" y="495"/>
              <a:ext cx="276" cy="12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175" name="Rectangle 330"/>
            <p:cNvSpPr>
              <a:spLocks noChangeArrowheads="1"/>
            </p:cNvSpPr>
            <p:nvPr/>
          </p:nvSpPr>
          <p:spPr bwMode="auto">
            <a:xfrm>
              <a:off x="1467" y="552"/>
              <a:ext cx="273" cy="24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176" name="Text Box 331"/>
            <p:cNvSpPr txBox="1">
              <a:spLocks noChangeArrowheads="1"/>
            </p:cNvSpPr>
            <p:nvPr/>
          </p:nvSpPr>
          <p:spPr bwMode="auto">
            <a:xfrm>
              <a:off x="1469" y="604"/>
              <a:ext cx="273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cs typeface="Arial" panose="020B0604020202020204" pitchFamily="34" charset="0"/>
                </a:rPr>
                <a:t>RDR</a:t>
              </a:r>
            </a:p>
          </p:txBody>
        </p:sp>
        <p:sp>
          <p:nvSpPr>
            <p:cNvPr id="4177" name="Line 332"/>
            <p:cNvSpPr>
              <a:spLocks noChangeShapeType="1"/>
            </p:cNvSpPr>
            <p:nvPr/>
          </p:nvSpPr>
          <p:spPr bwMode="auto">
            <a:xfrm flipV="1">
              <a:off x="1743" y="547"/>
              <a:ext cx="0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78" name="Line 333"/>
            <p:cNvSpPr>
              <a:spLocks noChangeShapeType="1"/>
            </p:cNvSpPr>
            <p:nvPr/>
          </p:nvSpPr>
          <p:spPr bwMode="auto">
            <a:xfrm flipV="1">
              <a:off x="1467" y="556"/>
              <a:ext cx="0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54" name="Line 334"/>
          <p:cNvSpPr>
            <a:spLocks noChangeShapeType="1"/>
          </p:cNvSpPr>
          <p:nvPr/>
        </p:nvSpPr>
        <p:spPr bwMode="auto">
          <a:xfrm flipV="1">
            <a:off x="857250" y="1893888"/>
            <a:ext cx="4763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55" name="Line 249"/>
          <p:cNvSpPr>
            <a:spLocks noChangeShapeType="1"/>
          </p:cNvSpPr>
          <p:nvPr/>
        </p:nvSpPr>
        <p:spPr bwMode="auto">
          <a:xfrm flipH="1" flipV="1">
            <a:off x="8401050" y="2473325"/>
            <a:ext cx="635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56" name="Rectangle 5"/>
          <p:cNvSpPr>
            <a:spLocks noChangeArrowheads="1"/>
          </p:cNvSpPr>
          <p:nvPr/>
        </p:nvSpPr>
        <p:spPr bwMode="auto">
          <a:xfrm>
            <a:off x="7994650" y="1995488"/>
            <a:ext cx="838200" cy="4476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OMPS L3</a:t>
            </a:r>
          </a:p>
        </p:txBody>
      </p:sp>
      <p:grpSp>
        <p:nvGrpSpPr>
          <p:cNvPr id="4157" name="Group 67"/>
          <p:cNvGrpSpPr>
            <a:grpSpLocks/>
          </p:cNvGrpSpPr>
          <p:nvPr/>
        </p:nvGrpSpPr>
        <p:grpSpPr bwMode="auto">
          <a:xfrm>
            <a:off x="8201025" y="1085850"/>
            <a:ext cx="438150" cy="571500"/>
            <a:chOff x="1467" y="495"/>
            <a:chExt cx="276" cy="360"/>
          </a:xfrm>
        </p:grpSpPr>
        <p:sp>
          <p:nvSpPr>
            <p:cNvPr id="4167" name="Oval 68"/>
            <p:cNvSpPr>
              <a:spLocks noChangeArrowheads="1"/>
            </p:cNvSpPr>
            <p:nvPr/>
          </p:nvSpPr>
          <p:spPr bwMode="auto">
            <a:xfrm>
              <a:off x="1467" y="739"/>
              <a:ext cx="273" cy="11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168" name="Oval 69"/>
            <p:cNvSpPr>
              <a:spLocks noChangeArrowheads="1"/>
            </p:cNvSpPr>
            <p:nvPr/>
          </p:nvSpPr>
          <p:spPr bwMode="auto">
            <a:xfrm>
              <a:off x="1467" y="495"/>
              <a:ext cx="276" cy="12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169" name="Rectangle 70"/>
            <p:cNvSpPr>
              <a:spLocks noChangeArrowheads="1"/>
            </p:cNvSpPr>
            <p:nvPr/>
          </p:nvSpPr>
          <p:spPr bwMode="auto">
            <a:xfrm>
              <a:off x="1467" y="552"/>
              <a:ext cx="273" cy="24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170" name="Text Box 71"/>
            <p:cNvSpPr txBox="1">
              <a:spLocks noChangeArrowheads="1"/>
            </p:cNvSpPr>
            <p:nvPr/>
          </p:nvSpPr>
          <p:spPr bwMode="auto">
            <a:xfrm>
              <a:off x="1469" y="604"/>
              <a:ext cx="273" cy="14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cs typeface="Arial" panose="020B0604020202020204" pitchFamily="34" charset="0"/>
                </a:rPr>
                <a:t>L3</a:t>
              </a:r>
            </a:p>
          </p:txBody>
        </p:sp>
        <p:sp>
          <p:nvSpPr>
            <p:cNvPr id="4171" name="Line 72"/>
            <p:cNvSpPr>
              <a:spLocks noChangeShapeType="1"/>
            </p:cNvSpPr>
            <p:nvPr/>
          </p:nvSpPr>
          <p:spPr bwMode="auto">
            <a:xfrm flipV="1">
              <a:off x="1743" y="547"/>
              <a:ext cx="0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72" name="Line 73"/>
            <p:cNvSpPr>
              <a:spLocks noChangeShapeType="1"/>
            </p:cNvSpPr>
            <p:nvPr/>
          </p:nvSpPr>
          <p:spPr bwMode="auto">
            <a:xfrm flipV="1">
              <a:off x="1467" y="556"/>
              <a:ext cx="0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58" name="Line 249"/>
          <p:cNvSpPr>
            <a:spLocks noChangeShapeType="1"/>
          </p:cNvSpPr>
          <p:nvPr/>
        </p:nvSpPr>
        <p:spPr bwMode="auto">
          <a:xfrm flipH="1" flipV="1">
            <a:off x="8429625" y="1673225"/>
            <a:ext cx="635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59" name="Rectangle 4"/>
          <p:cNvSpPr>
            <a:spLocks noChangeArrowheads="1"/>
          </p:cNvSpPr>
          <p:nvPr/>
        </p:nvSpPr>
        <p:spPr bwMode="auto">
          <a:xfrm>
            <a:off x="7299325" y="6061075"/>
            <a:ext cx="838200" cy="4476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cs typeface="Arial" panose="020B0604020202020204" pitchFamily="34" charset="0"/>
              </a:rPr>
              <a:t>Algorithms</a:t>
            </a:r>
          </a:p>
        </p:txBody>
      </p:sp>
      <p:grpSp>
        <p:nvGrpSpPr>
          <p:cNvPr id="4160" name="Group 67"/>
          <p:cNvGrpSpPr>
            <a:grpSpLocks/>
          </p:cNvGrpSpPr>
          <p:nvPr/>
        </p:nvGrpSpPr>
        <p:grpSpPr bwMode="auto">
          <a:xfrm>
            <a:off x="8296275" y="5981700"/>
            <a:ext cx="438150" cy="571500"/>
            <a:chOff x="1467" y="495"/>
            <a:chExt cx="276" cy="360"/>
          </a:xfrm>
        </p:grpSpPr>
        <p:sp>
          <p:nvSpPr>
            <p:cNvPr id="4161" name="Oval 68"/>
            <p:cNvSpPr>
              <a:spLocks noChangeArrowheads="1"/>
            </p:cNvSpPr>
            <p:nvPr/>
          </p:nvSpPr>
          <p:spPr bwMode="auto">
            <a:xfrm>
              <a:off x="1467" y="739"/>
              <a:ext cx="273" cy="11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162" name="Oval 69"/>
            <p:cNvSpPr>
              <a:spLocks noChangeArrowheads="1"/>
            </p:cNvSpPr>
            <p:nvPr/>
          </p:nvSpPr>
          <p:spPr bwMode="auto">
            <a:xfrm>
              <a:off x="1467" y="495"/>
              <a:ext cx="276" cy="12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163" name="Rectangle 70"/>
            <p:cNvSpPr>
              <a:spLocks noChangeArrowheads="1"/>
            </p:cNvSpPr>
            <p:nvPr/>
          </p:nvSpPr>
          <p:spPr bwMode="auto">
            <a:xfrm>
              <a:off x="1467" y="552"/>
              <a:ext cx="273" cy="24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4164" name="Text Box 71"/>
            <p:cNvSpPr txBox="1">
              <a:spLocks noChangeArrowheads="1"/>
            </p:cNvSpPr>
            <p:nvPr/>
          </p:nvSpPr>
          <p:spPr bwMode="auto">
            <a:xfrm>
              <a:off x="1469" y="604"/>
              <a:ext cx="273" cy="13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 dirty="0">
                  <a:cs typeface="Arial" panose="020B0604020202020204" pitchFamily="34" charset="0"/>
                </a:rPr>
                <a:t>Files</a:t>
              </a:r>
            </a:p>
          </p:txBody>
        </p:sp>
        <p:sp>
          <p:nvSpPr>
            <p:cNvPr id="4165" name="Line 72"/>
            <p:cNvSpPr>
              <a:spLocks noChangeShapeType="1"/>
            </p:cNvSpPr>
            <p:nvPr/>
          </p:nvSpPr>
          <p:spPr bwMode="auto">
            <a:xfrm flipV="1">
              <a:off x="1743" y="547"/>
              <a:ext cx="0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66" name="Line 73"/>
            <p:cNvSpPr>
              <a:spLocks noChangeShapeType="1"/>
            </p:cNvSpPr>
            <p:nvPr/>
          </p:nvSpPr>
          <p:spPr bwMode="auto">
            <a:xfrm flipV="1">
              <a:off x="1467" y="556"/>
              <a:ext cx="0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249" name="Group 67"/>
          <p:cNvGrpSpPr>
            <a:grpSpLocks/>
          </p:cNvGrpSpPr>
          <p:nvPr/>
        </p:nvGrpSpPr>
        <p:grpSpPr bwMode="auto">
          <a:xfrm>
            <a:off x="5791200" y="3526680"/>
            <a:ext cx="438150" cy="571500"/>
            <a:chOff x="1467" y="495"/>
            <a:chExt cx="276" cy="360"/>
          </a:xfrm>
        </p:grpSpPr>
        <p:sp>
          <p:nvSpPr>
            <p:cNvPr id="250" name="Oval 68"/>
            <p:cNvSpPr>
              <a:spLocks noChangeArrowheads="1"/>
            </p:cNvSpPr>
            <p:nvPr/>
          </p:nvSpPr>
          <p:spPr bwMode="auto">
            <a:xfrm>
              <a:off x="1467" y="739"/>
              <a:ext cx="273" cy="11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251" name="Oval 69"/>
            <p:cNvSpPr>
              <a:spLocks noChangeArrowheads="1"/>
            </p:cNvSpPr>
            <p:nvPr/>
          </p:nvSpPr>
          <p:spPr bwMode="auto">
            <a:xfrm>
              <a:off x="1467" y="495"/>
              <a:ext cx="276" cy="12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252" name="Rectangle 70"/>
            <p:cNvSpPr>
              <a:spLocks noChangeArrowheads="1"/>
            </p:cNvSpPr>
            <p:nvPr/>
          </p:nvSpPr>
          <p:spPr bwMode="auto">
            <a:xfrm>
              <a:off x="1467" y="552"/>
              <a:ext cx="273" cy="24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200" dirty="0"/>
            </a:p>
          </p:txBody>
        </p:sp>
        <p:sp>
          <p:nvSpPr>
            <p:cNvPr id="253" name="Text Box 71"/>
            <p:cNvSpPr txBox="1">
              <a:spLocks noChangeArrowheads="1"/>
            </p:cNvSpPr>
            <p:nvPr/>
          </p:nvSpPr>
          <p:spPr bwMode="auto">
            <a:xfrm>
              <a:off x="1469" y="564"/>
              <a:ext cx="273" cy="21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 dirty="0" smtClean="0">
                  <a:cs typeface="Arial" panose="020B0604020202020204" pitchFamily="34" charset="0"/>
                </a:rPr>
                <a:t>Anc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 dirty="0" smtClean="0">
                  <a:cs typeface="Arial" panose="020B0604020202020204" pitchFamily="34" charset="0"/>
                </a:rPr>
                <a:t>File</a:t>
              </a:r>
              <a:endParaRPr lang="en-US" altLang="en-US" sz="800" b="1" dirty="0">
                <a:cs typeface="Arial" panose="020B0604020202020204" pitchFamily="34" charset="0"/>
              </a:endParaRPr>
            </a:p>
          </p:txBody>
        </p:sp>
        <p:sp>
          <p:nvSpPr>
            <p:cNvPr id="254" name="Line 72"/>
            <p:cNvSpPr>
              <a:spLocks noChangeShapeType="1"/>
            </p:cNvSpPr>
            <p:nvPr/>
          </p:nvSpPr>
          <p:spPr bwMode="auto">
            <a:xfrm flipV="1">
              <a:off x="1743" y="547"/>
              <a:ext cx="0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5" name="Line 73"/>
            <p:cNvSpPr>
              <a:spLocks noChangeShapeType="1"/>
            </p:cNvSpPr>
            <p:nvPr/>
          </p:nvSpPr>
          <p:spPr bwMode="auto">
            <a:xfrm flipV="1">
              <a:off x="1467" y="556"/>
              <a:ext cx="0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56" name="Line 121"/>
          <p:cNvSpPr>
            <a:spLocks noChangeShapeType="1"/>
          </p:cNvSpPr>
          <p:nvPr/>
        </p:nvSpPr>
        <p:spPr bwMode="auto">
          <a:xfrm>
            <a:off x="5992443" y="3314360"/>
            <a:ext cx="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851538" y="5681663"/>
            <a:ext cx="444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Key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8600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</a:t>
            </a:r>
            <a:r>
              <a:rPr lang="en-US" dirty="0" smtClean="0"/>
              <a:t>d </a:t>
            </a:r>
            <a:r>
              <a:rPr lang="en-US" dirty="0" smtClean="0"/>
              <a:t>Processing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417639"/>
            <a:ext cx="8763000" cy="5303836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 smtClean="0"/>
              <a:t>Current VIIRS </a:t>
            </a:r>
            <a:r>
              <a:rPr lang="en-US" sz="5100" dirty="0" smtClean="0"/>
              <a:t>Processing</a:t>
            </a:r>
          </a:p>
          <a:p>
            <a:pPr lvl="1"/>
            <a:r>
              <a:rPr lang="en-US" sz="4200" dirty="0" smtClean="0"/>
              <a:t>Level 1 – Leve</a:t>
            </a:r>
            <a:r>
              <a:rPr lang="en-US" sz="4200" dirty="0" smtClean="0"/>
              <a:t>l 3 products using software from IDPS and Land PEATE</a:t>
            </a:r>
            <a:endParaRPr lang="en-US" sz="4200" dirty="0" smtClean="0"/>
          </a:p>
          <a:p>
            <a:pPr lvl="1"/>
            <a:r>
              <a:rPr lang="en-US" sz="4200" dirty="0" smtClean="0"/>
              <a:t>Data </a:t>
            </a:r>
            <a:r>
              <a:rPr lang="en-US" sz="4200" dirty="0" smtClean="0"/>
              <a:t>Format </a:t>
            </a:r>
            <a:r>
              <a:rPr lang="en-US" sz="4200" dirty="0" smtClean="0"/>
              <a:t>is HDF-EOS 4 but can download as HDF 5 and NetCDF </a:t>
            </a:r>
          </a:p>
          <a:p>
            <a:pPr lvl="1"/>
            <a:r>
              <a:rPr lang="en-US" sz="4200" dirty="0" smtClean="0"/>
              <a:t>Granulation Level </a:t>
            </a:r>
            <a:r>
              <a:rPr lang="en-US" sz="4200" dirty="0" smtClean="0"/>
              <a:t>2 is 5 minute granules, Level 3 is 10</a:t>
            </a:r>
            <a:r>
              <a:rPr lang="en-US" sz="4200" baseline="30000" dirty="0" smtClean="0"/>
              <a:t>o</a:t>
            </a:r>
            <a:r>
              <a:rPr lang="en-US" sz="4200" dirty="0" smtClean="0"/>
              <a:t> x 10</a:t>
            </a:r>
            <a:r>
              <a:rPr lang="en-US" sz="4200" baseline="30000" dirty="0" smtClean="0"/>
              <a:t>o</a:t>
            </a:r>
            <a:r>
              <a:rPr lang="en-US" sz="4200" dirty="0" smtClean="0"/>
              <a:t> </a:t>
            </a:r>
            <a:r>
              <a:rPr lang="en-US" sz="4200" dirty="0" smtClean="0"/>
              <a:t>tiles</a:t>
            </a:r>
          </a:p>
          <a:p>
            <a:pPr lvl="1"/>
            <a:r>
              <a:rPr lang="en-US" sz="4200" dirty="0"/>
              <a:t>List of </a:t>
            </a:r>
            <a:r>
              <a:rPr lang="en-US" sz="4200" dirty="0" smtClean="0"/>
              <a:t>NASA Science Team members and their products (Chart 5)</a:t>
            </a:r>
          </a:p>
          <a:p>
            <a:pPr lvl="1"/>
            <a:r>
              <a:rPr lang="en-US" sz="4200" dirty="0" smtClean="0"/>
              <a:t>High level data flow (Charts 7-9)</a:t>
            </a:r>
          </a:p>
          <a:p>
            <a:pPr lvl="1"/>
            <a:endParaRPr lang="en-US" sz="4200" dirty="0" smtClean="0"/>
          </a:p>
          <a:p>
            <a:r>
              <a:rPr lang="en-US" sz="5100" dirty="0" smtClean="0"/>
              <a:t>Near real-time </a:t>
            </a:r>
            <a:r>
              <a:rPr lang="en-US" sz="5100" dirty="0" smtClean="0"/>
              <a:t>data products</a:t>
            </a:r>
          </a:p>
          <a:p>
            <a:pPr lvl="1"/>
            <a:r>
              <a:rPr lang="en-US" sz="4200" dirty="0" smtClean="0"/>
              <a:t>Approval process for near real-time </a:t>
            </a:r>
            <a:r>
              <a:rPr lang="en-US" sz="4200" dirty="0" smtClean="0"/>
              <a:t>product generation is through the </a:t>
            </a:r>
            <a:r>
              <a:rPr lang="en-US" sz="4200" dirty="0" smtClean="0"/>
              <a:t>LANCE </a:t>
            </a:r>
            <a:r>
              <a:rPr lang="en-US" sz="4200" dirty="0" smtClean="0"/>
              <a:t>User Working Group</a:t>
            </a:r>
          </a:p>
          <a:p>
            <a:pPr lvl="1"/>
            <a:r>
              <a:rPr lang="en-US" sz="4200" dirty="0" smtClean="0"/>
              <a:t>Near real time products from LANCE are available at the </a:t>
            </a:r>
            <a:r>
              <a:rPr lang="en-US" sz="4200" dirty="0" err="1" smtClean="0"/>
              <a:t>Earthdata</a:t>
            </a:r>
            <a:r>
              <a:rPr lang="en-US" sz="4200" dirty="0" smtClean="0"/>
              <a:t> web site </a:t>
            </a:r>
            <a:r>
              <a:rPr lang="en-US" sz="4200" dirty="0" smtClean="0">
                <a:hlinkClick r:id="rId2"/>
              </a:rPr>
              <a:t>https</a:t>
            </a:r>
            <a:r>
              <a:rPr lang="en-US" sz="4200" dirty="0">
                <a:hlinkClick r:id="rId2"/>
              </a:rPr>
              <a:t>://</a:t>
            </a:r>
            <a:r>
              <a:rPr lang="en-US" sz="4200" dirty="0" smtClean="0">
                <a:hlinkClick r:id="rId2"/>
              </a:rPr>
              <a:t>earthdata.nasa.gov/data/near-real-time-data</a:t>
            </a:r>
            <a:r>
              <a:rPr lang="en-US" sz="4200" dirty="0" smtClean="0"/>
              <a:t> </a:t>
            </a:r>
          </a:p>
          <a:p>
            <a:pPr marL="457200" lvl="1" indent="0">
              <a:buNone/>
            </a:pPr>
            <a:endParaRPr lang="en-US" sz="4200" dirty="0" smtClean="0"/>
          </a:p>
          <a:p>
            <a:r>
              <a:rPr lang="en-US" sz="5100" dirty="0" smtClean="0"/>
              <a:t>Status of processing and availability of products</a:t>
            </a:r>
            <a:endParaRPr lang="en-US" sz="5100" dirty="0" smtClean="0"/>
          </a:p>
          <a:p>
            <a:pPr lvl="1"/>
            <a:r>
              <a:rPr lang="en-US" sz="4200" dirty="0" smtClean="0"/>
              <a:t>Collection </a:t>
            </a:r>
            <a:r>
              <a:rPr lang="en-US" sz="4200" dirty="0"/>
              <a:t>1.1 is </a:t>
            </a:r>
            <a:r>
              <a:rPr lang="en-US" sz="4200" dirty="0" smtClean="0"/>
              <a:t>a full </a:t>
            </a:r>
            <a:r>
              <a:rPr lang="en-US" sz="4200" dirty="0"/>
              <a:t>reprocessing of </a:t>
            </a:r>
            <a:r>
              <a:rPr lang="en-US" sz="4200" dirty="0" smtClean="0"/>
              <a:t>VIIRS products </a:t>
            </a:r>
            <a:r>
              <a:rPr lang="en-US" sz="4200" dirty="0"/>
              <a:t>available </a:t>
            </a:r>
            <a:r>
              <a:rPr lang="en-US" sz="4200" dirty="0" smtClean="0"/>
              <a:t>under </a:t>
            </a:r>
            <a:r>
              <a:rPr lang="en-US" sz="4200" dirty="0"/>
              <a:t>Archive Set </a:t>
            </a:r>
            <a:r>
              <a:rPr lang="en-US" sz="4200" dirty="0" smtClean="0"/>
              <a:t>3110 at </a:t>
            </a:r>
            <a:r>
              <a:rPr lang="en-US" sz="4200" dirty="0"/>
              <a:t>LAADS Web </a:t>
            </a:r>
            <a:r>
              <a:rPr lang="en-US" sz="4200" dirty="0">
                <a:hlinkClick r:id="rId3"/>
              </a:rPr>
              <a:t>http://ladsweb.nascom.nasa.gov</a:t>
            </a:r>
            <a:r>
              <a:rPr lang="en-US" sz="4200" dirty="0" smtClean="0">
                <a:hlinkClick r:id="rId3"/>
              </a:rPr>
              <a:t>/</a:t>
            </a:r>
            <a:r>
              <a:rPr lang="en-US" sz="4200" dirty="0" smtClean="0"/>
              <a:t>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11/18/2014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Second Suomi NPP Applications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DC35-036E-4FB7-9228-9C780AC7E81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Science 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Eric Vermote, Land Surface Reflectance (Type 1)</a:t>
            </a:r>
          </a:p>
          <a:p>
            <a:r>
              <a:rPr lang="en-US" dirty="0" smtClean="0"/>
              <a:t>Ranga Myneni, LAI/FPAR (Type 1)</a:t>
            </a:r>
          </a:p>
          <a:p>
            <a:r>
              <a:rPr lang="en-US" dirty="0" smtClean="0"/>
              <a:t>Dorothy Hall, Snow and Ice (Type 1)</a:t>
            </a:r>
          </a:p>
          <a:p>
            <a:r>
              <a:rPr lang="en-US" dirty="0" smtClean="0"/>
              <a:t>Kamel Didan, Vegetation Indices (Type 1)</a:t>
            </a:r>
          </a:p>
          <a:p>
            <a:r>
              <a:rPr lang="en-US" dirty="0" smtClean="0"/>
              <a:t>Crystal Schaaf, BRDF/Albedo/NBAR (Type 1)</a:t>
            </a:r>
          </a:p>
          <a:p>
            <a:r>
              <a:rPr lang="en-US" dirty="0" smtClean="0"/>
              <a:t>Alexi Lyapustin, MAIAC (Type 1)</a:t>
            </a:r>
          </a:p>
          <a:p>
            <a:r>
              <a:rPr lang="en-US" dirty="0" smtClean="0"/>
              <a:t>Chris Elvidge, VIIRS Nighttime Lights (Type 1)*</a:t>
            </a:r>
          </a:p>
          <a:p>
            <a:r>
              <a:rPr lang="en-US" dirty="0" smtClean="0"/>
              <a:t>Glynn </a:t>
            </a:r>
            <a:r>
              <a:rPr lang="en-US" dirty="0"/>
              <a:t>Hulley, Land Surface Temperature/Emissivity (Type 2)</a:t>
            </a:r>
          </a:p>
          <a:p>
            <a:r>
              <a:rPr lang="en-US" dirty="0" smtClean="0"/>
              <a:t>Wilfrid Schroeder</a:t>
            </a:r>
            <a:r>
              <a:rPr lang="en-US" dirty="0"/>
              <a:t>, Active Fire (Type 2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Louis Giglio, Global Burned Area (Type 2)</a:t>
            </a:r>
            <a:endParaRPr lang="en-US" dirty="0"/>
          </a:p>
          <a:p>
            <a:r>
              <a:rPr lang="en-US" dirty="0" smtClean="0"/>
              <a:t>Xiaoyang Zhang, Global Land Surface Phenology </a:t>
            </a:r>
            <a:r>
              <a:rPr lang="en-US" dirty="0"/>
              <a:t>(Type 2</a:t>
            </a:r>
            <a:r>
              <a:rPr lang="en-US" dirty="0" smtClean="0"/>
              <a:t>)</a:t>
            </a:r>
          </a:p>
          <a:p>
            <a:r>
              <a:rPr lang="en-US" dirty="0"/>
              <a:t>Simon Hook, Land Surface Temperature </a:t>
            </a:r>
            <a:r>
              <a:rPr lang="en-US" dirty="0" smtClean="0"/>
              <a:t>Cal/Val</a:t>
            </a:r>
          </a:p>
          <a:p>
            <a:r>
              <a:rPr lang="en-US" dirty="0"/>
              <a:t>Jeff Czapla-Myers</a:t>
            </a:r>
            <a:r>
              <a:rPr lang="en-US" dirty="0" smtClean="0"/>
              <a:t>, </a:t>
            </a:r>
            <a:r>
              <a:rPr lang="en-US" dirty="0"/>
              <a:t>Cal/Val of Surface </a:t>
            </a:r>
            <a:r>
              <a:rPr lang="en-US" dirty="0" smtClean="0"/>
              <a:t>Reflectance</a:t>
            </a:r>
          </a:p>
          <a:p>
            <a:r>
              <a:rPr lang="en-US" dirty="0"/>
              <a:t>Chris Justice, </a:t>
            </a:r>
            <a:r>
              <a:rPr lang="en-US" dirty="0" smtClean="0"/>
              <a:t>Agricultural Monitoring Applications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Production </a:t>
            </a:r>
            <a:r>
              <a:rPr lang="en-US" dirty="0" smtClean="0"/>
              <a:t>and distribution by </a:t>
            </a:r>
            <a:r>
              <a:rPr lang="en-US" dirty="0" smtClean="0"/>
              <a:t>NOAA</a:t>
            </a:r>
          </a:p>
          <a:p>
            <a:r>
              <a:rPr lang="en-US" dirty="0" smtClean="0"/>
              <a:t>Type 1 = ready in 1 year for ATBD review,  Type 2 will take 2 or more years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ESDIS SNPP SIPS Transition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DC35-036E-4FB7-9228-9C780AC7E81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0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6934200" cy="8382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VIIRS Data Product Hierarchy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486401" y="3276600"/>
            <a:ext cx="228599" cy="569632"/>
          </a:xfrm>
          <a:prstGeom prst="downArrow">
            <a:avLst>
              <a:gd name="adj1" fmla="val 50000"/>
              <a:gd name="adj2" fmla="val 7944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3886200" y="1905000"/>
            <a:ext cx="225051" cy="538112"/>
          </a:xfrm>
          <a:prstGeom prst="downArrow">
            <a:avLst>
              <a:gd name="adj1" fmla="val 50000"/>
              <a:gd name="adj2" fmla="val 7944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682250" y="1041455"/>
            <a:ext cx="2899149" cy="8561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400" b="1" dirty="0" smtClean="0"/>
              <a:t>Ancillary Inputs</a:t>
            </a:r>
          </a:p>
          <a:p>
            <a:pPr algn="ctr"/>
            <a:r>
              <a:rPr lang="en-US" altLang="en-US" sz="1400" dirty="0" smtClean="0"/>
              <a:t>NCEP, NISE, LW Mask, Land Cover</a:t>
            </a:r>
            <a:r>
              <a:rPr lang="en-US" altLang="en-US" sz="1400" dirty="0"/>
              <a:t>,</a:t>
            </a:r>
            <a:r>
              <a:rPr lang="en-US" altLang="en-US" sz="1400" dirty="0" smtClean="0"/>
              <a:t> DEM</a:t>
            </a:r>
            <a:endParaRPr lang="en-US" altLang="en-US" sz="1400" dirty="0"/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533400" y="2438400"/>
            <a:ext cx="3962400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400" b="1" dirty="0" smtClean="0"/>
              <a:t>L2 Daily Swath Products</a:t>
            </a:r>
          </a:p>
          <a:p>
            <a:pPr algn="ctr">
              <a:spcBef>
                <a:spcPts val="600"/>
              </a:spcBef>
            </a:pPr>
            <a:r>
              <a:rPr lang="en-US" altLang="en-US" sz="1400" dirty="0" smtClean="0"/>
              <a:t> Cloud Mask, Aerosol Optical Thickness, Snow Cover, Sea-Ice, Surface Reflectance, Fire</a:t>
            </a:r>
          </a:p>
          <a:p>
            <a:pPr algn="ctr"/>
            <a:r>
              <a:rPr lang="en-US" altLang="en-US" sz="1400" dirty="0" smtClean="0"/>
              <a:t>Land </a:t>
            </a:r>
            <a:r>
              <a:rPr lang="en-US" altLang="en-US" sz="1400" dirty="0"/>
              <a:t>Surface Temp./Emissivity    	</a:t>
            </a:r>
            <a:endParaRPr lang="en-US" altLang="en-US" sz="1400" dirty="0">
              <a:latin typeface="Times New Roman" pitchFamily="18" charset="0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457200" y="5181600"/>
            <a:ext cx="8153400" cy="1219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400" b="1" dirty="0" smtClean="0"/>
              <a:t>L3 Tiled and CMG Products (Daily and N-day)</a:t>
            </a:r>
            <a:endParaRPr lang="en-US" altLang="en-US" sz="1400" b="1" dirty="0"/>
          </a:p>
          <a:p>
            <a:pPr algn="ctr">
              <a:spcBef>
                <a:spcPts val="600"/>
              </a:spcBef>
            </a:pPr>
            <a:r>
              <a:rPr lang="en-US" altLang="en-US" sz="1400" dirty="0" smtClean="0"/>
              <a:t>Surface Reflectance, Snow Cover,    Sea-ice, Land </a:t>
            </a:r>
            <a:r>
              <a:rPr lang="en-US" altLang="en-US" sz="1400" dirty="0"/>
              <a:t>Surface Temp./Emissivity</a:t>
            </a:r>
          </a:p>
          <a:p>
            <a:pPr algn="ctr"/>
            <a:r>
              <a:rPr lang="en-US" altLang="en-US" sz="1400" dirty="0" smtClean="0"/>
              <a:t>Fire, Burned Areas,    </a:t>
            </a:r>
            <a:r>
              <a:rPr lang="en-US" altLang="en-US" sz="1400" dirty="0"/>
              <a:t>Vegetation </a:t>
            </a:r>
            <a:r>
              <a:rPr lang="en-US" altLang="en-US" sz="1400" dirty="0" smtClean="0"/>
              <a:t>Indices,    </a:t>
            </a:r>
            <a:r>
              <a:rPr lang="en-US" altLang="en-US" sz="1400" dirty="0"/>
              <a:t>BRDF/Albedo</a:t>
            </a:r>
          </a:p>
          <a:p>
            <a:pPr algn="ctr"/>
            <a:r>
              <a:rPr lang="en-US" altLang="en-US" sz="1400" dirty="0" smtClean="0"/>
              <a:t>LAI/FPAR,    Phenology</a:t>
            </a:r>
            <a:endParaRPr lang="en-US" altLang="en-US" sz="1400" dirty="0"/>
          </a:p>
        </p:txBody>
      </p:sp>
      <p:sp>
        <p:nvSpPr>
          <p:cNvPr id="11" name="AutoShape 21"/>
          <p:cNvSpPr>
            <a:spLocks noChangeArrowheads="1"/>
          </p:cNvSpPr>
          <p:nvPr/>
        </p:nvSpPr>
        <p:spPr bwMode="auto">
          <a:xfrm>
            <a:off x="2213349" y="1905000"/>
            <a:ext cx="225051" cy="538112"/>
          </a:xfrm>
          <a:prstGeom prst="downArrow">
            <a:avLst>
              <a:gd name="adj1" fmla="val 50000"/>
              <a:gd name="adj2" fmla="val 7944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3810000" y="1165096"/>
            <a:ext cx="3000676" cy="7399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400" b="1" dirty="0" smtClean="0"/>
              <a:t>L1 Swath Products </a:t>
            </a:r>
            <a:endParaRPr lang="en-US" altLang="en-US" sz="1400" b="1" dirty="0"/>
          </a:p>
          <a:p>
            <a:pPr algn="ctr">
              <a:spcBef>
                <a:spcPts val="600"/>
              </a:spcBef>
            </a:pPr>
            <a:r>
              <a:rPr lang="en-US" altLang="en-US" sz="1400" dirty="0"/>
              <a:t>Calibrated </a:t>
            </a:r>
            <a:r>
              <a:rPr lang="en-US" altLang="en-US" sz="1400" dirty="0" smtClean="0"/>
              <a:t>Radiance and Reflectance,   </a:t>
            </a:r>
            <a:r>
              <a:rPr lang="en-US" altLang="en-US" sz="1400" dirty="0"/>
              <a:t>Geolocation </a:t>
            </a:r>
            <a:r>
              <a:rPr lang="en-US" altLang="en-US" sz="1400" dirty="0" smtClean="0"/>
              <a:t>Fields</a:t>
            </a:r>
            <a:endParaRPr lang="en-US" altLang="en-US" sz="1400" dirty="0">
              <a:latin typeface="Times New Roman" pitchFamily="18" charset="0"/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590800" y="3835345"/>
            <a:ext cx="3505199" cy="8128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400" b="1" dirty="0" smtClean="0"/>
              <a:t>L2G Daily Tiled Products (Daily)</a:t>
            </a:r>
          </a:p>
          <a:p>
            <a:pPr algn="ctr"/>
            <a:r>
              <a:rPr lang="en-US" altLang="en-US" sz="1400" dirty="0" smtClean="0"/>
              <a:t>Surface Reflectance, Fire, Snow Cover, Sea-Ice</a:t>
            </a:r>
            <a:endParaRPr lang="en-US" altLang="en-US" sz="1400" dirty="0">
              <a:latin typeface="Times New Roman" pitchFamily="18" charset="0"/>
            </a:endParaRP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6019800" y="1905000"/>
            <a:ext cx="225051" cy="538112"/>
          </a:xfrm>
          <a:prstGeom prst="downArrow">
            <a:avLst>
              <a:gd name="adj1" fmla="val 50000"/>
              <a:gd name="adj2" fmla="val 7944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4800600" y="2438401"/>
            <a:ext cx="2804721" cy="8381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400" b="1" dirty="0" smtClean="0"/>
              <a:t>L2G Daily Tiled Products</a:t>
            </a:r>
          </a:p>
          <a:p>
            <a:pPr algn="ctr"/>
            <a:r>
              <a:rPr lang="en-US" altLang="en-US" sz="1400" dirty="0" smtClean="0"/>
              <a:t>Grid Pointer, Grid Angular Data, </a:t>
            </a:r>
            <a:endParaRPr lang="en-US" altLang="en-US" sz="1400" dirty="0">
              <a:latin typeface="Times New Roman" pitchFamily="18" charset="0"/>
            </a:endParaRPr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3157809" y="3428999"/>
            <a:ext cx="194991" cy="398953"/>
          </a:xfrm>
          <a:prstGeom prst="downArrow">
            <a:avLst>
              <a:gd name="adj1" fmla="val 50000"/>
              <a:gd name="adj2" fmla="val 7944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4343400" y="4648200"/>
            <a:ext cx="281313" cy="538112"/>
          </a:xfrm>
          <a:prstGeom prst="downArrow">
            <a:avLst>
              <a:gd name="adj1" fmla="val 50000"/>
              <a:gd name="adj2" fmla="val 7944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0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6934200" cy="8382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VIIRS Data Production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1121688"/>
            <a:ext cx="8915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VIIRS L1 and L2 swath products are generated from processing of the VIIRS data acquired during 5 minutes of the satellite overpass.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L2G, L3 and L4 products are produced as adjacent non-overlapping tiles of approximately 10 degrees square, (at the equator)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L2G product is a data structure storing the L2 observations intersecting the grid cell in a map projection. L2G heavy format stores all observations that meets the threshold criteria for the observation foot print coverage with the grid cell, L2G-lite format stores only one observation from an orbit. First observation is stored in a 2D array and the additional observations from all grid cells are stored in a 1-D array.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MODIS land </a:t>
            </a:r>
            <a:r>
              <a:rPr lang="en-US" dirty="0" smtClean="0"/>
              <a:t>gridded products </a:t>
            </a:r>
            <a:r>
              <a:rPr lang="en-US" dirty="0"/>
              <a:t>are produced at 4 resolutions </a:t>
            </a:r>
            <a:r>
              <a:rPr lang="en-US" dirty="0" smtClean="0"/>
              <a:t>(350m</a:t>
            </a:r>
            <a:r>
              <a:rPr lang="en-US" dirty="0"/>
              <a:t>, 500m, 1km, and 0.05 degree), and in 3 projections (Sinusoidal, Lambert Azimuthal Equal-Area, and Geographic). The simple Geographic lat/lon projection is only used for the coarsest resolution grid, produced at 0.05 km (~ 5.5 km), which is referred to as the Climate Modeling Grid (CMG). </a:t>
            </a:r>
            <a:r>
              <a:rPr lang="en-US" dirty="0" smtClean="0"/>
              <a:t>Most </a:t>
            </a:r>
            <a:r>
              <a:rPr lang="en-US" dirty="0"/>
              <a:t>of the higher resolution </a:t>
            </a:r>
            <a:r>
              <a:rPr lang="en-US" dirty="0" smtClean="0"/>
              <a:t>VIIRS land </a:t>
            </a:r>
            <a:r>
              <a:rPr lang="en-US" dirty="0"/>
              <a:t>products are produced in the Sinusoidal tile grid, except for the Sea Ice products, which are produced in the polar Lambert Azimuthal Equal-Area tile grids.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459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066800" y="76200"/>
            <a:ext cx="69342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smtClean="0"/>
              <a:t>VIIRS Data Processing Flow</a:t>
            </a:r>
            <a:br>
              <a:rPr lang="en-US" sz="3200" b="1" dirty="0" smtClean="0"/>
            </a:br>
            <a:r>
              <a:rPr lang="en-US" sz="3200" b="1" dirty="0" smtClean="0"/>
              <a:t>L1, L1B, L2 and L2G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038600" y="1143000"/>
            <a:ext cx="1219200" cy="914400"/>
            <a:chOff x="3352800" y="1066800"/>
            <a:chExt cx="1219200" cy="914400"/>
          </a:xfrm>
        </p:grpSpPr>
        <p:sp>
          <p:nvSpPr>
            <p:cNvPr id="2" name="Oval 1"/>
            <p:cNvSpPr/>
            <p:nvPr/>
          </p:nvSpPr>
          <p:spPr bwMode="auto">
            <a:xfrm>
              <a:off x="3352800" y="10668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429000" y="1219200"/>
              <a:ext cx="1143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L1 Processing and Calibration</a:t>
              </a:r>
            </a:p>
            <a:p>
              <a:pPr algn="ctr"/>
              <a:r>
                <a:rPr lang="en-US" sz="1000" b="1" dirty="0" smtClean="0"/>
                <a:t>PGE01, PGE02</a:t>
              </a:r>
              <a:endParaRPr lang="en-US" sz="1000" b="1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86400" y="1143000"/>
            <a:ext cx="1219200" cy="914400"/>
            <a:chOff x="5105400" y="1066800"/>
            <a:chExt cx="1219200" cy="914400"/>
          </a:xfrm>
        </p:grpSpPr>
        <p:sp>
          <p:nvSpPr>
            <p:cNvPr id="25" name="Oval 24"/>
            <p:cNvSpPr/>
            <p:nvPr/>
          </p:nvSpPr>
          <p:spPr bwMode="auto">
            <a:xfrm>
              <a:off x="5105400" y="10668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81600" y="1219200"/>
              <a:ext cx="1143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L2 Cloud Mask &amp; Atmospheric Profile - PGE03</a:t>
              </a:r>
              <a:endParaRPr lang="en-US" sz="1000" b="1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667000" y="3124200"/>
            <a:ext cx="1143000" cy="990600"/>
            <a:chOff x="1981200" y="3815862"/>
            <a:chExt cx="1143000" cy="914400"/>
          </a:xfrm>
        </p:grpSpPr>
        <p:sp>
          <p:nvSpPr>
            <p:cNvPr id="23" name="Oval 22"/>
            <p:cNvSpPr/>
            <p:nvPr/>
          </p:nvSpPr>
          <p:spPr bwMode="auto">
            <a:xfrm>
              <a:off x="1981200" y="3815862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57400" y="4038600"/>
              <a:ext cx="914400" cy="511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L2 Surface Reflectance PGE11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096000" y="3124200"/>
            <a:ext cx="1066800" cy="914400"/>
            <a:chOff x="3657600" y="4114800"/>
            <a:chExt cx="1143000" cy="914400"/>
          </a:xfrm>
        </p:grpSpPr>
        <p:sp>
          <p:nvSpPr>
            <p:cNvPr id="19" name="Oval 18"/>
            <p:cNvSpPr/>
            <p:nvPr/>
          </p:nvSpPr>
          <p:spPr bwMode="auto">
            <a:xfrm>
              <a:off x="3657600" y="41148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86200" y="4267200"/>
              <a:ext cx="762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L2 Snow Cover PGE07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696200" y="3124200"/>
            <a:ext cx="1143000" cy="914400"/>
            <a:chOff x="5105400" y="3810000"/>
            <a:chExt cx="1143000" cy="914400"/>
          </a:xfrm>
        </p:grpSpPr>
        <p:sp>
          <p:nvSpPr>
            <p:cNvPr id="20" name="Oval 19"/>
            <p:cNvSpPr/>
            <p:nvPr/>
          </p:nvSpPr>
          <p:spPr bwMode="auto">
            <a:xfrm>
              <a:off x="5105400" y="38100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34000" y="3962400"/>
              <a:ext cx="762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L2 Sea Ice Cover PGE08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495800" y="3124200"/>
            <a:ext cx="1143000" cy="914400"/>
            <a:chOff x="6705600" y="3962400"/>
            <a:chExt cx="1143000" cy="914400"/>
          </a:xfrm>
        </p:grpSpPr>
        <p:sp>
          <p:nvSpPr>
            <p:cNvPr id="21" name="Oval 20"/>
            <p:cNvSpPr/>
            <p:nvPr/>
          </p:nvSpPr>
          <p:spPr bwMode="auto">
            <a:xfrm>
              <a:off x="6705600" y="39624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934200" y="4114800"/>
              <a:ext cx="762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L2 Active Fire PGE30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33400" y="3124200"/>
            <a:ext cx="1143000" cy="914400"/>
            <a:chOff x="7772400" y="2514600"/>
            <a:chExt cx="1143000" cy="914400"/>
          </a:xfrm>
        </p:grpSpPr>
        <p:sp>
          <p:nvSpPr>
            <p:cNvPr id="22" name="Oval 21"/>
            <p:cNvSpPr/>
            <p:nvPr/>
          </p:nvSpPr>
          <p:spPr bwMode="auto">
            <a:xfrm>
              <a:off x="7772400" y="25146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848600" y="2590800"/>
              <a:ext cx="1066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L2 Surface Temperature Emissivity PGE16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810000" y="4648200"/>
            <a:ext cx="990600" cy="838200"/>
            <a:chOff x="1981200" y="3815862"/>
            <a:chExt cx="1143000" cy="914400"/>
          </a:xfrm>
        </p:grpSpPr>
        <p:sp>
          <p:nvSpPr>
            <p:cNvPr id="48" name="Oval 47"/>
            <p:cNvSpPr/>
            <p:nvPr/>
          </p:nvSpPr>
          <p:spPr bwMode="auto">
            <a:xfrm>
              <a:off x="1981200" y="3815862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057400" y="3982117"/>
              <a:ext cx="1066800" cy="604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L2G Pointer  Geoangle PGE12</a:t>
              </a:r>
            </a:p>
          </p:txBody>
        </p:sp>
      </p:grpSp>
      <p:sp>
        <p:nvSpPr>
          <p:cNvPr id="51" name="Rectangle 50"/>
          <p:cNvSpPr/>
          <p:nvPr/>
        </p:nvSpPr>
        <p:spPr bwMode="auto">
          <a:xfrm>
            <a:off x="1066800" y="2438400"/>
            <a:ext cx="7239000" cy="76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219200" y="2590800"/>
            <a:ext cx="6934200" cy="762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14400" y="2286000"/>
            <a:ext cx="7543800" cy="762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Down Arrow 54"/>
          <p:cNvSpPr/>
          <p:nvPr/>
        </p:nvSpPr>
        <p:spPr bwMode="auto">
          <a:xfrm>
            <a:off x="1066800" y="2514600"/>
            <a:ext cx="152400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Down Arrow 56"/>
          <p:cNvSpPr/>
          <p:nvPr/>
        </p:nvSpPr>
        <p:spPr bwMode="auto">
          <a:xfrm>
            <a:off x="3048000" y="2492661"/>
            <a:ext cx="152400" cy="63153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Down Arrow 64"/>
          <p:cNvSpPr/>
          <p:nvPr/>
        </p:nvSpPr>
        <p:spPr bwMode="auto">
          <a:xfrm>
            <a:off x="8153400" y="2514600"/>
            <a:ext cx="152400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Down Arrow 65"/>
          <p:cNvSpPr/>
          <p:nvPr/>
        </p:nvSpPr>
        <p:spPr bwMode="auto">
          <a:xfrm>
            <a:off x="6629400" y="2514600"/>
            <a:ext cx="152400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Down Arrow 66"/>
          <p:cNvSpPr/>
          <p:nvPr/>
        </p:nvSpPr>
        <p:spPr bwMode="auto">
          <a:xfrm>
            <a:off x="5029200" y="2514600"/>
            <a:ext cx="152400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Right Arrow 70"/>
          <p:cNvSpPr/>
          <p:nvPr/>
        </p:nvSpPr>
        <p:spPr bwMode="auto">
          <a:xfrm>
            <a:off x="5181600" y="1524000"/>
            <a:ext cx="304800" cy="152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Down Arrow 71"/>
          <p:cNvSpPr/>
          <p:nvPr/>
        </p:nvSpPr>
        <p:spPr bwMode="auto">
          <a:xfrm>
            <a:off x="914400" y="2362200"/>
            <a:ext cx="152400" cy="762000"/>
          </a:xfrm>
          <a:prstGeom prst="downArrow">
            <a:avLst/>
          </a:prstGeom>
          <a:solidFill>
            <a:srgbClr val="7030A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Down Arrow 72"/>
          <p:cNvSpPr/>
          <p:nvPr/>
        </p:nvSpPr>
        <p:spPr bwMode="auto">
          <a:xfrm>
            <a:off x="8305800" y="2362200"/>
            <a:ext cx="152400" cy="762000"/>
          </a:xfrm>
          <a:prstGeom prst="downArrow">
            <a:avLst/>
          </a:prstGeom>
          <a:solidFill>
            <a:srgbClr val="7030A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Down Arrow 73"/>
          <p:cNvSpPr/>
          <p:nvPr/>
        </p:nvSpPr>
        <p:spPr bwMode="auto">
          <a:xfrm>
            <a:off x="6477000" y="2362200"/>
            <a:ext cx="152400" cy="762000"/>
          </a:xfrm>
          <a:prstGeom prst="downArrow">
            <a:avLst/>
          </a:prstGeom>
          <a:solidFill>
            <a:srgbClr val="7030A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Down Arrow 74"/>
          <p:cNvSpPr/>
          <p:nvPr/>
        </p:nvSpPr>
        <p:spPr bwMode="auto">
          <a:xfrm>
            <a:off x="4876800" y="2362200"/>
            <a:ext cx="152400" cy="762000"/>
          </a:xfrm>
          <a:prstGeom prst="downArrow">
            <a:avLst/>
          </a:prstGeom>
          <a:solidFill>
            <a:srgbClr val="7030A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Down Arrow 75"/>
          <p:cNvSpPr/>
          <p:nvPr/>
        </p:nvSpPr>
        <p:spPr bwMode="auto">
          <a:xfrm>
            <a:off x="3200400" y="2362200"/>
            <a:ext cx="152400" cy="762000"/>
          </a:xfrm>
          <a:prstGeom prst="downArrow">
            <a:avLst/>
          </a:prstGeom>
          <a:solidFill>
            <a:srgbClr val="7030A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Down Arrow 69"/>
          <p:cNvSpPr/>
          <p:nvPr/>
        </p:nvSpPr>
        <p:spPr bwMode="auto">
          <a:xfrm rot="10800000">
            <a:off x="5867400" y="2057400"/>
            <a:ext cx="152400" cy="228600"/>
          </a:xfrm>
          <a:prstGeom prst="downArrow">
            <a:avLst/>
          </a:prstGeom>
          <a:solidFill>
            <a:srgbClr val="7030A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Down Arrow 76"/>
          <p:cNvSpPr/>
          <p:nvPr/>
        </p:nvSpPr>
        <p:spPr bwMode="auto">
          <a:xfrm>
            <a:off x="4419600" y="2057400"/>
            <a:ext cx="152400" cy="381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Down Arrow 78"/>
          <p:cNvSpPr/>
          <p:nvPr/>
        </p:nvSpPr>
        <p:spPr bwMode="auto">
          <a:xfrm>
            <a:off x="4572000" y="2057400"/>
            <a:ext cx="152400" cy="228600"/>
          </a:xfrm>
          <a:prstGeom prst="downArrow">
            <a:avLst/>
          </a:prstGeom>
          <a:solidFill>
            <a:srgbClr val="7030A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Down Arrow 77"/>
          <p:cNvSpPr/>
          <p:nvPr/>
        </p:nvSpPr>
        <p:spPr bwMode="auto">
          <a:xfrm>
            <a:off x="1219200" y="2667000"/>
            <a:ext cx="152400" cy="4572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Down Arrow 80"/>
          <p:cNvSpPr/>
          <p:nvPr/>
        </p:nvSpPr>
        <p:spPr bwMode="auto">
          <a:xfrm>
            <a:off x="8001000" y="2667000"/>
            <a:ext cx="152400" cy="4572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Down Arrow 81"/>
          <p:cNvSpPr/>
          <p:nvPr/>
        </p:nvSpPr>
        <p:spPr bwMode="auto">
          <a:xfrm>
            <a:off x="5181600" y="2667000"/>
            <a:ext cx="152400" cy="4572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Down Arrow 82"/>
          <p:cNvSpPr/>
          <p:nvPr/>
        </p:nvSpPr>
        <p:spPr bwMode="auto">
          <a:xfrm>
            <a:off x="3352800" y="2667000"/>
            <a:ext cx="152400" cy="4572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Down Arrow 83"/>
          <p:cNvSpPr/>
          <p:nvPr/>
        </p:nvSpPr>
        <p:spPr bwMode="auto">
          <a:xfrm>
            <a:off x="4191000" y="2362200"/>
            <a:ext cx="152400" cy="2286000"/>
          </a:xfrm>
          <a:prstGeom prst="downArrow">
            <a:avLst/>
          </a:prstGeom>
          <a:solidFill>
            <a:srgbClr val="7030A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Down Arrow 84"/>
          <p:cNvSpPr/>
          <p:nvPr/>
        </p:nvSpPr>
        <p:spPr bwMode="auto">
          <a:xfrm>
            <a:off x="6781800" y="2667000"/>
            <a:ext cx="152400" cy="4572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6019800" y="2057400"/>
            <a:ext cx="76200" cy="762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87" name="Down Arrow 86"/>
          <p:cNvSpPr/>
          <p:nvPr/>
        </p:nvSpPr>
        <p:spPr bwMode="auto">
          <a:xfrm>
            <a:off x="6096000" y="2057400"/>
            <a:ext cx="152400" cy="5334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1371600" y="2743200"/>
            <a:ext cx="47244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Down Arrow 88"/>
          <p:cNvSpPr/>
          <p:nvPr/>
        </p:nvSpPr>
        <p:spPr bwMode="auto">
          <a:xfrm>
            <a:off x="1371600" y="2743200"/>
            <a:ext cx="152400" cy="457200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2438400" y="4724400"/>
            <a:ext cx="990600" cy="914400"/>
            <a:chOff x="1981200" y="3815862"/>
            <a:chExt cx="1143000" cy="914400"/>
          </a:xfrm>
        </p:grpSpPr>
        <p:sp>
          <p:nvSpPr>
            <p:cNvPr id="92" name="Oval 91"/>
            <p:cNvSpPr/>
            <p:nvPr/>
          </p:nvSpPr>
          <p:spPr bwMode="auto">
            <a:xfrm>
              <a:off x="1981200" y="3815862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057400" y="3940462"/>
              <a:ext cx="1066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L2G </a:t>
              </a:r>
              <a:r>
                <a:rPr lang="en-US" sz="1000" b="1" dirty="0" smtClean="0"/>
                <a:t>Refl</a:t>
              </a:r>
              <a:r>
                <a:rPr lang="en-US" sz="1000" b="1" dirty="0" smtClean="0"/>
                <a:t>ectance </a:t>
              </a:r>
            </a:p>
            <a:p>
              <a:pPr algn="ctr"/>
              <a:r>
                <a:rPr lang="en-US" sz="1000" b="1" dirty="0" smtClean="0"/>
                <a:t>&amp; </a:t>
              </a:r>
              <a:r>
                <a:rPr lang="en-US" sz="1000" b="1" dirty="0" smtClean="0"/>
                <a:t>Snow</a:t>
              </a:r>
            </a:p>
            <a:p>
              <a:pPr algn="ctr"/>
              <a:r>
                <a:rPr lang="en-US" sz="1000" b="1" dirty="0" smtClean="0"/>
                <a:t>PGE13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567485" y="5715000"/>
            <a:ext cx="994996" cy="838200"/>
            <a:chOff x="1613451" y="3649608"/>
            <a:chExt cx="1148072" cy="914400"/>
          </a:xfrm>
        </p:grpSpPr>
        <p:sp>
          <p:nvSpPr>
            <p:cNvPr id="95" name="Oval 94"/>
            <p:cNvSpPr/>
            <p:nvPr/>
          </p:nvSpPr>
          <p:spPr bwMode="auto">
            <a:xfrm>
              <a:off x="1618523" y="3649608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613451" y="3869473"/>
              <a:ext cx="1066800" cy="436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L2G Fire</a:t>
              </a:r>
            </a:p>
            <a:p>
              <a:pPr algn="ctr"/>
              <a:r>
                <a:rPr lang="en-US" sz="1000" b="1" dirty="0" smtClean="0"/>
                <a:t>PGE14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181600" y="4724400"/>
            <a:ext cx="990600" cy="914400"/>
            <a:chOff x="1981200" y="3815862"/>
            <a:chExt cx="1143000" cy="914400"/>
          </a:xfrm>
        </p:grpSpPr>
        <p:sp>
          <p:nvSpPr>
            <p:cNvPr id="99" name="Oval 98"/>
            <p:cNvSpPr/>
            <p:nvPr/>
          </p:nvSpPr>
          <p:spPr bwMode="auto">
            <a:xfrm>
              <a:off x="1981200" y="3815862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069123" y="4101552"/>
              <a:ext cx="10550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L2G </a:t>
              </a:r>
              <a:r>
                <a:rPr lang="en-US" sz="1000" b="1" dirty="0" smtClean="0"/>
                <a:t>Sea Ice</a:t>
              </a:r>
              <a:endParaRPr lang="en-US" sz="1000" b="1" dirty="0" smtClean="0"/>
            </a:p>
            <a:p>
              <a:pPr algn="ctr"/>
              <a:r>
                <a:rPr lang="en-US" sz="1000" b="1" dirty="0" smtClean="0"/>
                <a:t>PGE15</a:t>
              </a:r>
            </a:p>
          </p:txBody>
        </p:sp>
      </p:grpSp>
      <p:sp>
        <p:nvSpPr>
          <p:cNvPr id="90" name="Oval 89"/>
          <p:cNvSpPr/>
          <p:nvPr/>
        </p:nvSpPr>
        <p:spPr bwMode="auto">
          <a:xfrm>
            <a:off x="2209800" y="4267200"/>
            <a:ext cx="4114800" cy="2362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Down Arrow 100"/>
          <p:cNvSpPr/>
          <p:nvPr/>
        </p:nvSpPr>
        <p:spPr bwMode="auto">
          <a:xfrm rot="1800000">
            <a:off x="4618389" y="3929257"/>
            <a:ext cx="140780" cy="406156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03" name="Down Arrow 102"/>
          <p:cNvSpPr/>
          <p:nvPr/>
        </p:nvSpPr>
        <p:spPr bwMode="auto">
          <a:xfrm rot="2400000">
            <a:off x="6068056" y="3887545"/>
            <a:ext cx="131518" cy="909289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04" name="Down Arrow 103"/>
          <p:cNvSpPr/>
          <p:nvPr/>
        </p:nvSpPr>
        <p:spPr bwMode="auto">
          <a:xfrm rot="3000000">
            <a:off x="7023098" y="3515128"/>
            <a:ext cx="143445" cy="2037544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102" name="Down Arrow 101"/>
          <p:cNvSpPr/>
          <p:nvPr/>
        </p:nvSpPr>
        <p:spPr bwMode="auto">
          <a:xfrm rot="19800000">
            <a:off x="3668810" y="3963768"/>
            <a:ext cx="106827" cy="378264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1" name="Right Arrow 110"/>
          <p:cNvSpPr/>
          <p:nvPr/>
        </p:nvSpPr>
        <p:spPr bwMode="auto">
          <a:xfrm>
            <a:off x="3429000" y="5105400"/>
            <a:ext cx="381000" cy="1524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" name="Right Arrow 112"/>
          <p:cNvSpPr/>
          <p:nvPr/>
        </p:nvSpPr>
        <p:spPr bwMode="auto">
          <a:xfrm rot="10800000">
            <a:off x="4800600" y="5029200"/>
            <a:ext cx="381000" cy="1524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" name="Down Arrow 111"/>
          <p:cNvSpPr/>
          <p:nvPr/>
        </p:nvSpPr>
        <p:spPr bwMode="auto">
          <a:xfrm rot="10800000">
            <a:off x="4153487" y="5486400"/>
            <a:ext cx="152400" cy="297908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6781800" y="990600"/>
            <a:ext cx="1905000" cy="1017151"/>
            <a:chOff x="7086600" y="1116449"/>
            <a:chExt cx="1905000" cy="1017151"/>
          </a:xfrm>
        </p:grpSpPr>
        <p:sp>
          <p:nvSpPr>
            <p:cNvPr id="114" name="Right Arrow 113"/>
            <p:cNvSpPr/>
            <p:nvPr/>
          </p:nvSpPr>
          <p:spPr bwMode="auto">
            <a:xfrm>
              <a:off x="7086600" y="1143000"/>
              <a:ext cx="457200" cy="1524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6" name="Right Arrow 115"/>
            <p:cNvSpPr/>
            <p:nvPr/>
          </p:nvSpPr>
          <p:spPr bwMode="auto">
            <a:xfrm>
              <a:off x="7086600" y="1295400"/>
              <a:ext cx="457200" cy="152400"/>
            </a:xfrm>
            <a:prstGeom prst="rightArrow">
              <a:avLst/>
            </a:prstGeom>
            <a:solidFill>
              <a:srgbClr val="7030A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7" name="Right Arrow 116"/>
            <p:cNvSpPr/>
            <p:nvPr/>
          </p:nvSpPr>
          <p:spPr bwMode="auto">
            <a:xfrm>
              <a:off x="7086600" y="1447800"/>
              <a:ext cx="457200" cy="152400"/>
            </a:xfrm>
            <a:prstGeom prst="right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8" name="Right Arrow 117"/>
            <p:cNvSpPr/>
            <p:nvPr/>
          </p:nvSpPr>
          <p:spPr bwMode="auto">
            <a:xfrm>
              <a:off x="7086600" y="1600200"/>
              <a:ext cx="457200" cy="152400"/>
            </a:xfrm>
            <a:prstGeom prst="rightArrow">
              <a:avLst/>
            </a:prstGeom>
            <a:solidFill>
              <a:srgbClr val="92D05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9" name="Right Arrow 118"/>
            <p:cNvSpPr/>
            <p:nvPr/>
          </p:nvSpPr>
          <p:spPr bwMode="auto">
            <a:xfrm>
              <a:off x="7086600" y="1752600"/>
              <a:ext cx="457200" cy="152400"/>
            </a:xfrm>
            <a:prstGeom prst="rightArrow">
              <a:avLst/>
            </a:prstGeom>
            <a:solidFill>
              <a:srgbClr val="00B05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0" name="Right Arrow 119"/>
            <p:cNvSpPr/>
            <p:nvPr/>
          </p:nvSpPr>
          <p:spPr bwMode="auto">
            <a:xfrm>
              <a:off x="7086600" y="1905000"/>
              <a:ext cx="457200" cy="152400"/>
            </a:xfrm>
            <a:prstGeom prst="rightArrow">
              <a:avLst/>
            </a:prstGeom>
            <a:solidFill>
              <a:srgbClr val="C00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467600" y="1116449"/>
              <a:ext cx="1524000" cy="1017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L1B VIIRS02yKM</a:t>
              </a:r>
            </a:p>
            <a:p>
              <a:r>
                <a:rPr lang="en-US" sz="1000" b="1" dirty="0" smtClean="0"/>
                <a:t>Geolocation VIIRS03</a:t>
              </a:r>
            </a:p>
            <a:p>
              <a:r>
                <a:rPr lang="en-US" sz="1000" b="1" dirty="0" smtClean="0"/>
                <a:t>Cloud Mask VIIRS35</a:t>
              </a:r>
            </a:p>
            <a:p>
              <a:r>
                <a:rPr lang="en-US" sz="1000" b="1" dirty="0" smtClean="0"/>
                <a:t>Atmos Profile VIIRS07</a:t>
              </a:r>
            </a:p>
            <a:p>
              <a:r>
                <a:rPr lang="en-US" sz="1000" b="1" dirty="0" smtClean="0"/>
                <a:t>L2 Science Prod</a:t>
              </a:r>
            </a:p>
            <a:p>
              <a:r>
                <a:rPr lang="en-US" sz="1000" b="1" dirty="0" smtClean="0"/>
                <a:t>L2G Science Prod</a:t>
              </a:r>
            </a:p>
          </p:txBody>
        </p:sp>
      </p:grpSp>
      <p:sp>
        <p:nvSpPr>
          <p:cNvPr id="125" name="Right Arrow 124"/>
          <p:cNvSpPr/>
          <p:nvPr/>
        </p:nvSpPr>
        <p:spPr bwMode="auto">
          <a:xfrm rot="10800000">
            <a:off x="1524000" y="4953000"/>
            <a:ext cx="914400" cy="1524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7" name="Right Arrow 126"/>
          <p:cNvSpPr/>
          <p:nvPr/>
        </p:nvSpPr>
        <p:spPr bwMode="auto">
          <a:xfrm rot="10800000">
            <a:off x="1600200" y="5486400"/>
            <a:ext cx="990600" cy="1524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4" name="Down Arrow 123"/>
          <p:cNvSpPr/>
          <p:nvPr/>
        </p:nvSpPr>
        <p:spPr bwMode="auto">
          <a:xfrm>
            <a:off x="1066800" y="4038600"/>
            <a:ext cx="152400" cy="326886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9" name="Right Arrow 128"/>
          <p:cNvSpPr/>
          <p:nvPr/>
        </p:nvSpPr>
        <p:spPr bwMode="auto">
          <a:xfrm>
            <a:off x="6172200" y="5257800"/>
            <a:ext cx="838200" cy="1524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0" name="Right Arrow 129"/>
          <p:cNvSpPr/>
          <p:nvPr/>
        </p:nvSpPr>
        <p:spPr bwMode="auto">
          <a:xfrm rot="8914938">
            <a:off x="3176814" y="6477637"/>
            <a:ext cx="547770" cy="1524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Down Arrow 127"/>
          <p:cNvSpPr/>
          <p:nvPr/>
        </p:nvSpPr>
        <p:spPr bwMode="auto">
          <a:xfrm rot="3600000">
            <a:off x="3163850" y="4959157"/>
            <a:ext cx="149299" cy="1757972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048000" y="4038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VIIRS09</a:t>
            </a:r>
            <a:endParaRPr lang="en-US" sz="1200" b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6248400" y="4038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VIIRS10</a:t>
            </a:r>
            <a:endParaRPr lang="en-US" sz="1200" b="1" dirty="0"/>
          </a:p>
        </p:txBody>
      </p:sp>
      <p:sp>
        <p:nvSpPr>
          <p:cNvPr id="135" name="TextBox 134"/>
          <p:cNvSpPr txBox="1"/>
          <p:nvPr/>
        </p:nvSpPr>
        <p:spPr>
          <a:xfrm>
            <a:off x="4648200" y="4038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VIIRS14</a:t>
            </a:r>
            <a:endParaRPr lang="en-US" sz="12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7696200" y="4038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VIIRS29</a:t>
            </a:r>
            <a:endParaRPr lang="en-US" sz="1200" b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857250" y="433310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VIIRS11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685800" y="46482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VIIRS09GA</a:t>
            </a:r>
          </a:p>
          <a:p>
            <a:r>
              <a:rPr lang="en-US" sz="1200" b="1" dirty="0" smtClean="0"/>
              <a:t>VIIRS09GQ</a:t>
            </a:r>
          </a:p>
          <a:p>
            <a:r>
              <a:rPr lang="en-US" sz="1200" b="1" dirty="0" smtClean="0"/>
              <a:t>VIIRSTBGA</a:t>
            </a:r>
          </a:p>
          <a:p>
            <a:r>
              <a:rPr lang="en-US" sz="1200" b="1" dirty="0" smtClean="0"/>
              <a:t>VIIRSOCGA</a:t>
            </a:r>
            <a:endParaRPr lang="en-US" sz="1200" b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762000" y="54380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VIIRS10GA</a:t>
            </a:r>
            <a:endParaRPr lang="en-US" sz="1200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2443162" y="6432202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VIIRS14GD</a:t>
            </a:r>
          </a:p>
          <a:p>
            <a:r>
              <a:rPr lang="en-US" sz="1200" b="1" dirty="0" smtClean="0"/>
              <a:t>VIIRS14GN</a:t>
            </a:r>
            <a:endParaRPr lang="en-US" sz="1200" b="1" dirty="0"/>
          </a:p>
        </p:txBody>
      </p:sp>
      <p:sp>
        <p:nvSpPr>
          <p:cNvPr id="142" name="TextBox 141"/>
          <p:cNvSpPr txBox="1"/>
          <p:nvPr/>
        </p:nvSpPr>
        <p:spPr>
          <a:xfrm>
            <a:off x="7010400" y="5105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VIIRS29PGD</a:t>
            </a:r>
          </a:p>
          <a:p>
            <a:r>
              <a:rPr lang="en-US" sz="1200" b="1" dirty="0" smtClean="0"/>
              <a:t>VIIRS29PGN</a:t>
            </a:r>
            <a:endParaRPr lang="en-US" sz="1200" b="1" dirty="0"/>
          </a:p>
        </p:txBody>
      </p:sp>
      <p:sp>
        <p:nvSpPr>
          <p:cNvPr id="143" name="TextBox 142"/>
          <p:cNvSpPr txBox="1"/>
          <p:nvPr/>
        </p:nvSpPr>
        <p:spPr>
          <a:xfrm>
            <a:off x="1295400" y="5943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VIIRSPTyKM</a:t>
            </a:r>
          </a:p>
          <a:p>
            <a:r>
              <a:rPr lang="en-US" sz="1200" b="1" dirty="0" smtClean="0"/>
              <a:t>VIIRSMGGAD</a:t>
            </a:r>
          </a:p>
          <a:p>
            <a:r>
              <a:rPr lang="en-US" sz="1200" b="1" dirty="0" smtClean="0"/>
              <a:t>VIIRSMGGAN</a:t>
            </a:r>
            <a:endParaRPr lang="en-US" sz="1200" b="1" dirty="0"/>
          </a:p>
        </p:txBody>
      </p:sp>
      <p:sp>
        <p:nvSpPr>
          <p:cNvPr id="145" name="TextBox 144"/>
          <p:cNvSpPr txBox="1"/>
          <p:nvPr/>
        </p:nvSpPr>
        <p:spPr>
          <a:xfrm>
            <a:off x="6705600" y="1885890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y: H for 500m, 1 for 1km </a:t>
            </a:r>
            <a:endParaRPr lang="en-US" sz="1000" b="1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4724987" y="5562600"/>
            <a:ext cx="990600" cy="838200"/>
            <a:chOff x="1893277" y="3649608"/>
            <a:chExt cx="1143000" cy="914400"/>
          </a:xfrm>
        </p:grpSpPr>
        <p:sp>
          <p:nvSpPr>
            <p:cNvPr id="107" name="Oval 106"/>
            <p:cNvSpPr/>
            <p:nvPr/>
          </p:nvSpPr>
          <p:spPr bwMode="auto">
            <a:xfrm>
              <a:off x="1893277" y="3649608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946524" y="3788150"/>
              <a:ext cx="1066800" cy="772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L2G Surface Temperature</a:t>
              </a:r>
            </a:p>
            <a:p>
              <a:pPr algn="ctr"/>
              <a:r>
                <a:rPr lang="en-US" sz="1000" b="1" dirty="0" smtClean="0"/>
                <a:t>Emissivity</a:t>
              </a:r>
            </a:p>
            <a:p>
              <a:pPr algn="ctr"/>
              <a:r>
                <a:rPr lang="en-US" sz="1000" b="1" dirty="0" smtClean="0"/>
                <a:t>PGE14</a:t>
              </a:r>
            </a:p>
          </p:txBody>
        </p:sp>
      </p:grpSp>
      <p:sp>
        <p:nvSpPr>
          <p:cNvPr id="109" name="Right Arrow 108"/>
          <p:cNvSpPr/>
          <p:nvPr/>
        </p:nvSpPr>
        <p:spPr bwMode="auto">
          <a:xfrm rot="13731690">
            <a:off x="4587572" y="5429101"/>
            <a:ext cx="381000" cy="1524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ight Arrow 109"/>
          <p:cNvSpPr/>
          <p:nvPr/>
        </p:nvSpPr>
        <p:spPr bwMode="auto">
          <a:xfrm>
            <a:off x="5713898" y="5984022"/>
            <a:ext cx="838200" cy="1524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01105" y="5916543"/>
            <a:ext cx="869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VIIRS11GD</a:t>
            </a:r>
          </a:p>
          <a:p>
            <a:r>
              <a:rPr lang="en-US" sz="1200" b="1" dirty="0" smtClean="0"/>
              <a:t>VIIRS11GN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46381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143000" y="76200"/>
            <a:ext cx="69342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smtClean="0"/>
              <a:t>VIIRS Data Processing Flow</a:t>
            </a:r>
            <a:br>
              <a:rPr lang="en-US" sz="3200" b="1" dirty="0" smtClean="0"/>
            </a:br>
            <a:r>
              <a:rPr lang="en-US" sz="3200" b="1" dirty="0" smtClean="0"/>
              <a:t>L3, L4 Daily and N-day Composite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76200" y="2209800"/>
            <a:ext cx="914400" cy="838200"/>
            <a:chOff x="5105400" y="3810000"/>
            <a:chExt cx="1143000" cy="914400"/>
          </a:xfrm>
        </p:grpSpPr>
        <p:sp>
          <p:nvSpPr>
            <p:cNvPr id="20" name="Oval 19"/>
            <p:cNvSpPr/>
            <p:nvPr/>
          </p:nvSpPr>
          <p:spPr bwMode="auto">
            <a:xfrm>
              <a:off x="5105400" y="38100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00650" y="4059382"/>
              <a:ext cx="952500" cy="436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8-day SR PGE21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371600" y="2209800"/>
            <a:ext cx="914400" cy="838200"/>
            <a:chOff x="5105400" y="3810000"/>
            <a:chExt cx="1143000" cy="914400"/>
          </a:xfrm>
        </p:grpSpPr>
        <p:sp>
          <p:nvSpPr>
            <p:cNvPr id="106" name="Oval 105"/>
            <p:cNvSpPr/>
            <p:nvPr/>
          </p:nvSpPr>
          <p:spPr bwMode="auto">
            <a:xfrm>
              <a:off x="5105400" y="38100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200650" y="4059382"/>
              <a:ext cx="952500" cy="436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8-day SR PGE21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685800" y="3810000"/>
            <a:ext cx="914400" cy="838200"/>
            <a:chOff x="5105400" y="3810000"/>
            <a:chExt cx="1143000" cy="914400"/>
          </a:xfrm>
        </p:grpSpPr>
        <p:sp>
          <p:nvSpPr>
            <p:cNvPr id="109" name="Oval 108"/>
            <p:cNvSpPr/>
            <p:nvPr/>
          </p:nvSpPr>
          <p:spPr bwMode="auto">
            <a:xfrm>
              <a:off x="5105400" y="38100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200650" y="3976255"/>
              <a:ext cx="952500" cy="604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16-day VI PGE25</a:t>
              </a:r>
            </a:p>
            <a:p>
              <a:pPr algn="ctr"/>
              <a:r>
                <a:rPr lang="en-US" sz="1000" b="1" dirty="0" smtClean="0"/>
                <a:t>PGE35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590800" y="2286000"/>
            <a:ext cx="1066800" cy="838200"/>
            <a:chOff x="5010150" y="3810000"/>
            <a:chExt cx="1333500" cy="914400"/>
          </a:xfrm>
        </p:grpSpPr>
        <p:sp>
          <p:nvSpPr>
            <p:cNvPr id="123" name="Oval 122"/>
            <p:cNvSpPr/>
            <p:nvPr/>
          </p:nvSpPr>
          <p:spPr bwMode="auto">
            <a:xfrm>
              <a:off x="5105400" y="38100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010150" y="3976255"/>
              <a:ext cx="1333500" cy="604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16-day BRDF/Albedo PGE23</a:t>
              </a:r>
            </a:p>
          </p:txBody>
        </p:sp>
      </p:grpSp>
      <p:sp>
        <p:nvSpPr>
          <p:cNvPr id="5" name="Down Arrow 4"/>
          <p:cNvSpPr/>
          <p:nvPr/>
        </p:nvSpPr>
        <p:spPr bwMode="auto">
          <a:xfrm rot="1800000">
            <a:off x="1446615" y="2945594"/>
            <a:ext cx="154769" cy="951132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" name="Down Arrow 132"/>
          <p:cNvSpPr/>
          <p:nvPr/>
        </p:nvSpPr>
        <p:spPr bwMode="auto">
          <a:xfrm rot="19800000">
            <a:off x="696510" y="2948513"/>
            <a:ext cx="170082" cy="982394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Down Arrow 145"/>
          <p:cNvSpPr/>
          <p:nvPr/>
        </p:nvSpPr>
        <p:spPr bwMode="auto">
          <a:xfrm>
            <a:off x="228600" y="1752600"/>
            <a:ext cx="152400" cy="5334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Down Arrow 147"/>
          <p:cNvSpPr/>
          <p:nvPr/>
        </p:nvSpPr>
        <p:spPr bwMode="auto">
          <a:xfrm>
            <a:off x="1066800" y="4648200"/>
            <a:ext cx="152400" cy="4572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00" y="1066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VIIRS09GA</a:t>
            </a:r>
          </a:p>
          <a:p>
            <a:r>
              <a:rPr lang="en-US" sz="1200" b="1" dirty="0" smtClean="0"/>
              <a:t>VIIRS09GQ</a:t>
            </a:r>
            <a:endParaRPr lang="en-US" sz="1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52400" y="15240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D1</a:t>
            </a:r>
            <a:endParaRPr lang="en-US" sz="10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609600" y="15240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D8</a:t>
            </a:r>
            <a:endParaRPr lang="en-US" sz="1000" b="1" dirty="0"/>
          </a:p>
        </p:txBody>
      </p:sp>
      <p:sp>
        <p:nvSpPr>
          <p:cNvPr id="150" name="TextBox 149"/>
          <p:cNvSpPr txBox="1"/>
          <p:nvPr/>
        </p:nvSpPr>
        <p:spPr>
          <a:xfrm>
            <a:off x="1447800" y="15240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D9</a:t>
            </a:r>
            <a:endParaRPr lang="en-US" sz="1000" b="1" dirty="0"/>
          </a:p>
        </p:txBody>
      </p:sp>
      <p:sp>
        <p:nvSpPr>
          <p:cNvPr id="151" name="TextBox 150"/>
          <p:cNvSpPr txBox="1"/>
          <p:nvPr/>
        </p:nvSpPr>
        <p:spPr>
          <a:xfrm>
            <a:off x="1905000" y="15240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D16</a:t>
            </a:r>
            <a:endParaRPr lang="en-US" sz="1000" b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762000" y="2971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VIIRS09A1</a:t>
            </a:r>
          </a:p>
          <a:p>
            <a:r>
              <a:rPr lang="en-US" sz="1200" b="1" dirty="0" smtClean="0"/>
              <a:t>VIIRS09Q1</a:t>
            </a:r>
            <a:endParaRPr lang="en-US" sz="1200" b="1" dirty="0"/>
          </a:p>
        </p:txBody>
      </p:sp>
      <p:sp>
        <p:nvSpPr>
          <p:cNvPr id="153" name="TextBox 152"/>
          <p:cNvSpPr txBox="1"/>
          <p:nvPr/>
        </p:nvSpPr>
        <p:spPr>
          <a:xfrm>
            <a:off x="685800" y="5105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VIIRS13A1</a:t>
            </a:r>
          </a:p>
          <a:p>
            <a:r>
              <a:rPr lang="en-US" sz="1200" b="1" dirty="0" smtClean="0"/>
              <a:t>VIIRS13A2</a:t>
            </a:r>
          </a:p>
        </p:txBody>
      </p:sp>
      <p:sp>
        <p:nvSpPr>
          <p:cNvPr id="154" name="Down Arrow 153"/>
          <p:cNvSpPr/>
          <p:nvPr/>
        </p:nvSpPr>
        <p:spPr bwMode="auto">
          <a:xfrm>
            <a:off x="2819400" y="1676400"/>
            <a:ext cx="152400" cy="6858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743200" y="14478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D1</a:t>
            </a:r>
            <a:endParaRPr lang="en-US" sz="1000" b="1" dirty="0"/>
          </a:p>
        </p:txBody>
      </p:sp>
      <p:sp>
        <p:nvSpPr>
          <p:cNvPr id="156" name="Down Arrow 155"/>
          <p:cNvSpPr/>
          <p:nvPr/>
        </p:nvSpPr>
        <p:spPr bwMode="auto">
          <a:xfrm>
            <a:off x="3276600" y="1676400"/>
            <a:ext cx="152400" cy="6858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200400" y="14478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D16</a:t>
            </a:r>
            <a:endParaRPr lang="en-US" sz="1000" b="1" dirty="0"/>
          </a:p>
        </p:txBody>
      </p:sp>
      <p:sp>
        <p:nvSpPr>
          <p:cNvPr id="158" name="TextBox 157"/>
          <p:cNvSpPr txBox="1"/>
          <p:nvPr/>
        </p:nvSpPr>
        <p:spPr>
          <a:xfrm>
            <a:off x="2667000" y="1066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VIIRS09GA</a:t>
            </a:r>
            <a:endParaRPr lang="en-US" sz="1200" b="1" dirty="0"/>
          </a:p>
        </p:txBody>
      </p:sp>
      <p:sp>
        <p:nvSpPr>
          <p:cNvPr id="159" name="Down Arrow 158"/>
          <p:cNvSpPr/>
          <p:nvPr/>
        </p:nvSpPr>
        <p:spPr bwMode="auto">
          <a:xfrm>
            <a:off x="3048000" y="3124200"/>
            <a:ext cx="152400" cy="6858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2667000" y="38100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VIIRS43A1</a:t>
            </a:r>
          </a:p>
          <a:p>
            <a:r>
              <a:rPr lang="en-US" sz="1200" b="1" dirty="0" smtClean="0"/>
              <a:t>VIIRS43A2</a:t>
            </a:r>
          </a:p>
          <a:p>
            <a:r>
              <a:rPr lang="en-US" sz="1200" b="1" dirty="0" smtClean="0"/>
              <a:t>VIIRS43A3</a:t>
            </a:r>
          </a:p>
          <a:p>
            <a:r>
              <a:rPr lang="en-US" sz="1200" b="1" dirty="0" smtClean="0"/>
              <a:t>VIIRS43A3</a:t>
            </a:r>
          </a:p>
        </p:txBody>
      </p:sp>
      <p:grpSp>
        <p:nvGrpSpPr>
          <p:cNvPr id="161" name="Group 160"/>
          <p:cNvGrpSpPr/>
          <p:nvPr/>
        </p:nvGrpSpPr>
        <p:grpSpPr>
          <a:xfrm>
            <a:off x="3810000" y="2286000"/>
            <a:ext cx="1066800" cy="838200"/>
            <a:chOff x="5010150" y="3810000"/>
            <a:chExt cx="1333500" cy="914400"/>
          </a:xfrm>
        </p:grpSpPr>
        <p:sp>
          <p:nvSpPr>
            <p:cNvPr id="162" name="Oval 161"/>
            <p:cNvSpPr/>
            <p:nvPr/>
          </p:nvSpPr>
          <p:spPr bwMode="auto">
            <a:xfrm>
              <a:off x="5105400" y="38100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010150" y="3976255"/>
              <a:ext cx="1333500" cy="604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16-day BRDF/Albedo PGE24</a:t>
              </a:r>
            </a:p>
          </p:txBody>
        </p:sp>
      </p:grpSp>
      <p:sp>
        <p:nvSpPr>
          <p:cNvPr id="164" name="Down Arrow 163"/>
          <p:cNvSpPr/>
          <p:nvPr/>
        </p:nvSpPr>
        <p:spPr bwMode="auto">
          <a:xfrm>
            <a:off x="4038600" y="1981200"/>
            <a:ext cx="152400" cy="3810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Down Arrow 164"/>
          <p:cNvSpPr/>
          <p:nvPr/>
        </p:nvSpPr>
        <p:spPr bwMode="auto">
          <a:xfrm>
            <a:off x="4495800" y="1828800"/>
            <a:ext cx="152400" cy="5334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895600" y="1981200"/>
            <a:ext cx="1219200" cy="76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3352800" y="1828800"/>
            <a:ext cx="1219200" cy="76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ight Arrow 39"/>
          <p:cNvSpPr/>
          <p:nvPr/>
        </p:nvSpPr>
        <p:spPr bwMode="auto">
          <a:xfrm>
            <a:off x="3581400" y="2590800"/>
            <a:ext cx="304800" cy="1524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Down Arrow 166"/>
          <p:cNvSpPr/>
          <p:nvPr/>
        </p:nvSpPr>
        <p:spPr bwMode="auto">
          <a:xfrm>
            <a:off x="4267200" y="3124200"/>
            <a:ext cx="152400" cy="6858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3886200" y="38100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VIIRS43C1</a:t>
            </a:r>
          </a:p>
          <a:p>
            <a:r>
              <a:rPr lang="en-US" sz="1200" b="1" dirty="0" smtClean="0"/>
              <a:t>VIIRS43C2</a:t>
            </a:r>
          </a:p>
          <a:p>
            <a:r>
              <a:rPr lang="en-US" sz="1200" b="1" dirty="0" smtClean="0"/>
              <a:t>VIIRS43C3</a:t>
            </a:r>
          </a:p>
          <a:p>
            <a:r>
              <a:rPr lang="en-US" sz="1200" b="1" dirty="0" smtClean="0"/>
              <a:t>VIIRS43C4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3276600" y="2971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VIIRS43T1</a:t>
            </a:r>
          </a:p>
          <a:p>
            <a:r>
              <a:rPr lang="en-US" sz="1200" b="1" dirty="0" smtClean="0"/>
              <a:t>VIIRS43T2</a:t>
            </a:r>
          </a:p>
        </p:txBody>
      </p:sp>
      <p:grpSp>
        <p:nvGrpSpPr>
          <p:cNvPr id="173" name="Group 172"/>
          <p:cNvGrpSpPr/>
          <p:nvPr/>
        </p:nvGrpSpPr>
        <p:grpSpPr>
          <a:xfrm>
            <a:off x="5105400" y="2133600"/>
            <a:ext cx="914400" cy="838200"/>
            <a:chOff x="5105400" y="3810000"/>
            <a:chExt cx="1143000" cy="914400"/>
          </a:xfrm>
        </p:grpSpPr>
        <p:sp>
          <p:nvSpPr>
            <p:cNvPr id="174" name="Oval 173"/>
            <p:cNvSpPr/>
            <p:nvPr/>
          </p:nvSpPr>
          <p:spPr bwMode="auto">
            <a:xfrm>
              <a:off x="5105400" y="38100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200650" y="3976255"/>
              <a:ext cx="1047750" cy="604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Daily LAI/FPAR</a:t>
              </a:r>
            </a:p>
            <a:p>
              <a:pPr algn="ctr"/>
              <a:r>
                <a:rPr lang="en-US" sz="1000" b="1" dirty="0" smtClean="0"/>
                <a:t>PGE33</a:t>
              </a:r>
            </a:p>
          </p:txBody>
        </p:sp>
      </p:grpSp>
      <p:sp>
        <p:nvSpPr>
          <p:cNvPr id="176" name="Down Arrow 175"/>
          <p:cNvSpPr/>
          <p:nvPr/>
        </p:nvSpPr>
        <p:spPr bwMode="auto">
          <a:xfrm>
            <a:off x="5486400" y="1600200"/>
            <a:ext cx="152400" cy="5334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5943600" y="9906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VIIRS09GA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410200" y="1371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D1</a:t>
            </a:r>
            <a:endParaRPr lang="en-US" sz="1000" b="1" dirty="0"/>
          </a:p>
        </p:txBody>
      </p:sp>
      <p:grpSp>
        <p:nvGrpSpPr>
          <p:cNvPr id="179" name="Group 178"/>
          <p:cNvGrpSpPr/>
          <p:nvPr/>
        </p:nvGrpSpPr>
        <p:grpSpPr>
          <a:xfrm>
            <a:off x="6781800" y="2133600"/>
            <a:ext cx="914400" cy="838200"/>
            <a:chOff x="5105400" y="3810000"/>
            <a:chExt cx="1143000" cy="914400"/>
          </a:xfrm>
        </p:grpSpPr>
        <p:sp>
          <p:nvSpPr>
            <p:cNvPr id="180" name="Oval 179"/>
            <p:cNvSpPr/>
            <p:nvPr/>
          </p:nvSpPr>
          <p:spPr bwMode="auto">
            <a:xfrm>
              <a:off x="5105400" y="38100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200650" y="3976255"/>
              <a:ext cx="1047750" cy="604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Daily LAI/FPAR</a:t>
              </a:r>
            </a:p>
            <a:p>
              <a:pPr algn="ctr"/>
              <a:r>
                <a:rPr lang="en-US" sz="1000" b="1" dirty="0" smtClean="0"/>
                <a:t>PGE33</a:t>
              </a:r>
            </a:p>
          </p:txBody>
        </p:sp>
      </p:grpSp>
      <p:sp>
        <p:nvSpPr>
          <p:cNvPr id="183" name="TextBox 182"/>
          <p:cNvSpPr txBox="1"/>
          <p:nvPr/>
        </p:nvSpPr>
        <p:spPr>
          <a:xfrm>
            <a:off x="7086600" y="1371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D8</a:t>
            </a:r>
            <a:endParaRPr lang="en-US" sz="1000" b="1" dirty="0"/>
          </a:p>
        </p:txBody>
      </p:sp>
      <p:grpSp>
        <p:nvGrpSpPr>
          <p:cNvPr id="184" name="Group 183"/>
          <p:cNvGrpSpPr/>
          <p:nvPr/>
        </p:nvGrpSpPr>
        <p:grpSpPr>
          <a:xfrm>
            <a:off x="6007100" y="3401199"/>
            <a:ext cx="914400" cy="838200"/>
            <a:chOff x="5105400" y="3810000"/>
            <a:chExt cx="1143000" cy="914400"/>
          </a:xfrm>
        </p:grpSpPr>
        <p:sp>
          <p:nvSpPr>
            <p:cNvPr id="185" name="Oval 184"/>
            <p:cNvSpPr/>
            <p:nvPr/>
          </p:nvSpPr>
          <p:spPr bwMode="auto">
            <a:xfrm>
              <a:off x="5105400" y="38100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5200650" y="3976255"/>
              <a:ext cx="1047750" cy="604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8-day LAI/FPAR</a:t>
              </a:r>
            </a:p>
            <a:p>
              <a:pPr algn="ctr"/>
              <a:r>
                <a:rPr lang="en-US" sz="1000" b="1" dirty="0" smtClean="0"/>
                <a:t>PGE34</a:t>
              </a: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5943600" y="2133600"/>
            <a:ext cx="914400" cy="838200"/>
            <a:chOff x="5105400" y="3810000"/>
            <a:chExt cx="1143000" cy="914400"/>
          </a:xfrm>
        </p:grpSpPr>
        <p:sp>
          <p:nvSpPr>
            <p:cNvPr id="191" name="Oval 190"/>
            <p:cNvSpPr/>
            <p:nvPr/>
          </p:nvSpPr>
          <p:spPr bwMode="auto">
            <a:xfrm>
              <a:off x="5105400" y="38100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5200650" y="3976255"/>
              <a:ext cx="1047750" cy="604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Daily LAI/FPAR</a:t>
              </a:r>
            </a:p>
            <a:p>
              <a:pPr algn="ctr"/>
              <a:r>
                <a:rPr lang="en-US" sz="1000" b="1" dirty="0" smtClean="0"/>
                <a:t>PGE33</a:t>
              </a:r>
            </a:p>
          </p:txBody>
        </p:sp>
      </p:grpSp>
      <p:sp>
        <p:nvSpPr>
          <p:cNvPr id="194" name="TextBox 193"/>
          <p:cNvSpPr txBox="1"/>
          <p:nvPr/>
        </p:nvSpPr>
        <p:spPr>
          <a:xfrm>
            <a:off x="6248400" y="1371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D4</a:t>
            </a:r>
            <a:endParaRPr lang="en-US" sz="1000" b="1" dirty="0"/>
          </a:p>
        </p:txBody>
      </p:sp>
      <p:sp>
        <p:nvSpPr>
          <p:cNvPr id="42" name="Oval 41"/>
          <p:cNvSpPr/>
          <p:nvPr/>
        </p:nvSpPr>
        <p:spPr bwMode="auto">
          <a:xfrm>
            <a:off x="5257800" y="3352800"/>
            <a:ext cx="2286000" cy="9906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5" name="Down Arrow 194"/>
          <p:cNvSpPr/>
          <p:nvPr/>
        </p:nvSpPr>
        <p:spPr bwMode="auto">
          <a:xfrm>
            <a:off x="5562600" y="2971800"/>
            <a:ext cx="152400" cy="5334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6" name="Down Arrow 195"/>
          <p:cNvSpPr/>
          <p:nvPr/>
        </p:nvSpPr>
        <p:spPr bwMode="auto">
          <a:xfrm>
            <a:off x="6324600" y="2971800"/>
            <a:ext cx="152400" cy="3810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8" name="Down Arrow 197"/>
          <p:cNvSpPr/>
          <p:nvPr/>
        </p:nvSpPr>
        <p:spPr bwMode="auto">
          <a:xfrm>
            <a:off x="6400800" y="4343400"/>
            <a:ext cx="152400" cy="3048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6553200" y="43434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VIIRS15A2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6019800" y="30480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VIIRS15A1</a:t>
            </a:r>
          </a:p>
        </p:txBody>
      </p:sp>
      <p:grpSp>
        <p:nvGrpSpPr>
          <p:cNvPr id="201" name="Group 200"/>
          <p:cNvGrpSpPr/>
          <p:nvPr/>
        </p:nvGrpSpPr>
        <p:grpSpPr>
          <a:xfrm>
            <a:off x="5181600" y="4876800"/>
            <a:ext cx="914400" cy="838200"/>
            <a:chOff x="5105400" y="3810000"/>
            <a:chExt cx="1143000" cy="914400"/>
          </a:xfrm>
        </p:grpSpPr>
        <p:sp>
          <p:nvSpPr>
            <p:cNvPr id="202" name="Oval 201"/>
            <p:cNvSpPr/>
            <p:nvPr/>
          </p:nvSpPr>
          <p:spPr bwMode="auto">
            <a:xfrm>
              <a:off x="5105400" y="38100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5200650" y="3976255"/>
              <a:ext cx="1047750" cy="604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Yearly GPP/PSN</a:t>
              </a:r>
            </a:p>
            <a:p>
              <a:pPr algn="ctr"/>
              <a:r>
                <a:rPr lang="en-US" sz="1000" b="1" dirty="0" smtClean="0"/>
                <a:t>PGE38</a:t>
              </a: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6019800" y="4876800"/>
            <a:ext cx="914400" cy="838200"/>
            <a:chOff x="5105400" y="3810000"/>
            <a:chExt cx="1143000" cy="914400"/>
          </a:xfrm>
        </p:grpSpPr>
        <p:sp>
          <p:nvSpPr>
            <p:cNvPr id="205" name="Oval 204"/>
            <p:cNvSpPr/>
            <p:nvPr/>
          </p:nvSpPr>
          <p:spPr bwMode="auto">
            <a:xfrm>
              <a:off x="5105400" y="38100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5200650" y="3976255"/>
              <a:ext cx="1047750" cy="604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8-day GPP/PSN</a:t>
              </a:r>
            </a:p>
            <a:p>
              <a:pPr algn="ctr"/>
              <a:r>
                <a:rPr lang="en-US" sz="1000" b="1" dirty="0" smtClean="0"/>
                <a:t>PGE37</a:t>
              </a: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6858000" y="4876800"/>
            <a:ext cx="914400" cy="838200"/>
            <a:chOff x="5105400" y="3810000"/>
            <a:chExt cx="1143000" cy="914400"/>
          </a:xfrm>
        </p:grpSpPr>
        <p:sp>
          <p:nvSpPr>
            <p:cNvPr id="208" name="Oval 207"/>
            <p:cNvSpPr/>
            <p:nvPr/>
          </p:nvSpPr>
          <p:spPr bwMode="auto">
            <a:xfrm>
              <a:off x="5105400" y="38100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5200650" y="3976255"/>
              <a:ext cx="1047750" cy="604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Daily GPP/PSN</a:t>
              </a:r>
            </a:p>
            <a:p>
              <a:pPr algn="ctr"/>
              <a:r>
                <a:rPr lang="en-US" sz="1000" b="1" dirty="0" smtClean="0"/>
                <a:t>PGE36</a:t>
              </a:r>
            </a:p>
          </p:txBody>
        </p:sp>
      </p:grpSp>
      <p:sp>
        <p:nvSpPr>
          <p:cNvPr id="210" name="Oval 209"/>
          <p:cNvSpPr/>
          <p:nvPr/>
        </p:nvSpPr>
        <p:spPr bwMode="auto">
          <a:xfrm>
            <a:off x="5105400" y="4648200"/>
            <a:ext cx="2743200" cy="1295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1" name="Down Arrow 210"/>
          <p:cNvSpPr/>
          <p:nvPr/>
        </p:nvSpPr>
        <p:spPr bwMode="auto">
          <a:xfrm>
            <a:off x="6324600" y="1600200"/>
            <a:ext cx="152400" cy="5334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2" name="Down Arrow 211"/>
          <p:cNvSpPr/>
          <p:nvPr/>
        </p:nvSpPr>
        <p:spPr bwMode="auto">
          <a:xfrm>
            <a:off x="7162800" y="1600200"/>
            <a:ext cx="152400" cy="5334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ight Arrow 42"/>
          <p:cNvSpPr/>
          <p:nvPr/>
        </p:nvSpPr>
        <p:spPr bwMode="auto">
          <a:xfrm>
            <a:off x="7315200" y="3733800"/>
            <a:ext cx="685800" cy="1524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8001000" y="3581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VIIRS15A2</a:t>
            </a:r>
          </a:p>
          <a:p>
            <a:r>
              <a:rPr lang="en-US" sz="1200" b="1" dirty="0" smtClean="0"/>
              <a:t>VIIRS15A3</a:t>
            </a:r>
          </a:p>
        </p:txBody>
      </p:sp>
      <p:sp>
        <p:nvSpPr>
          <p:cNvPr id="215" name="Down Arrow 214"/>
          <p:cNvSpPr/>
          <p:nvPr/>
        </p:nvSpPr>
        <p:spPr bwMode="auto">
          <a:xfrm>
            <a:off x="7162800" y="2971800"/>
            <a:ext cx="152400" cy="5334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6248400" y="6172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VIIRS17A2 VIIRS17A3</a:t>
            </a:r>
          </a:p>
        </p:txBody>
      </p:sp>
      <p:sp>
        <p:nvSpPr>
          <p:cNvPr id="217" name="Down Arrow 216"/>
          <p:cNvSpPr/>
          <p:nvPr/>
        </p:nvSpPr>
        <p:spPr bwMode="auto">
          <a:xfrm>
            <a:off x="6553200" y="5943600"/>
            <a:ext cx="152400" cy="3048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8" name="Right Arrow 217"/>
          <p:cNvSpPr/>
          <p:nvPr/>
        </p:nvSpPr>
        <p:spPr bwMode="auto">
          <a:xfrm rot="10800000">
            <a:off x="7772400" y="5181600"/>
            <a:ext cx="533400" cy="1524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8305800" y="5029200"/>
            <a:ext cx="692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Daily GMAO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-23973" y="5906869"/>
            <a:ext cx="5586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Note: Data day for the n-day composites is the 1</a:t>
            </a:r>
            <a:r>
              <a:rPr lang="en-US" sz="1200" b="1" i="1" baseline="30000" dirty="0" smtClean="0"/>
              <a:t>st</a:t>
            </a:r>
            <a:r>
              <a:rPr lang="en-US" sz="1200" b="1" i="1" dirty="0" smtClean="0"/>
              <a:t> day of the n-day period. </a:t>
            </a:r>
          </a:p>
          <a:p>
            <a:r>
              <a:rPr lang="en-US" sz="1200" b="1" i="1" dirty="0" smtClean="0"/>
              <a:t>Exception: BRDF/Albedo is estimated to the center of the 16-day period and so uses the center day as the reference. It is a rolling daily product.</a:t>
            </a:r>
            <a:endParaRPr lang="en-US" sz="1200" b="1" i="1" dirty="0"/>
          </a:p>
        </p:txBody>
      </p:sp>
      <p:sp>
        <p:nvSpPr>
          <p:cNvPr id="220" name="Down Arrow 219"/>
          <p:cNvSpPr/>
          <p:nvPr/>
        </p:nvSpPr>
        <p:spPr bwMode="auto">
          <a:xfrm>
            <a:off x="685800" y="1752600"/>
            <a:ext cx="152400" cy="5334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1" name="Down Arrow 220"/>
          <p:cNvSpPr/>
          <p:nvPr/>
        </p:nvSpPr>
        <p:spPr bwMode="auto">
          <a:xfrm>
            <a:off x="1524000" y="1752600"/>
            <a:ext cx="152400" cy="5334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2" name="Down Arrow 221"/>
          <p:cNvSpPr/>
          <p:nvPr/>
        </p:nvSpPr>
        <p:spPr bwMode="auto">
          <a:xfrm>
            <a:off x="2057400" y="1752600"/>
            <a:ext cx="152400" cy="5334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8001000" y="1066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Multi-year</a:t>
            </a:r>
          </a:p>
          <a:p>
            <a:r>
              <a:rPr lang="en-US" sz="1200" b="1" dirty="0" smtClean="0"/>
              <a:t>Land Cover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8839200" y="1524000"/>
            <a:ext cx="76200" cy="34290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" name="Right Arrow 224"/>
          <p:cNvSpPr/>
          <p:nvPr/>
        </p:nvSpPr>
        <p:spPr bwMode="auto">
          <a:xfrm rot="10800000">
            <a:off x="7620000" y="2286000"/>
            <a:ext cx="1219200" cy="1524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6" name="Right Arrow 225"/>
          <p:cNvSpPr/>
          <p:nvPr/>
        </p:nvSpPr>
        <p:spPr bwMode="auto">
          <a:xfrm rot="10800000">
            <a:off x="7391400" y="3429000"/>
            <a:ext cx="1524000" cy="1524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7" name="Right Arrow 226"/>
          <p:cNvSpPr/>
          <p:nvPr/>
        </p:nvSpPr>
        <p:spPr bwMode="auto">
          <a:xfrm rot="10800000">
            <a:off x="7620000" y="4876799"/>
            <a:ext cx="1295400" cy="1524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01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143000" y="76200"/>
            <a:ext cx="69342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smtClean="0"/>
              <a:t>MODIS Data Processing Flow</a:t>
            </a:r>
            <a:br>
              <a:rPr lang="en-US" sz="3200" b="1" dirty="0" smtClean="0"/>
            </a:br>
            <a:r>
              <a:rPr lang="en-US" sz="3200" b="1" dirty="0" smtClean="0"/>
              <a:t>L3, L4 Daily and N-day Composite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304800" y="2133600"/>
            <a:ext cx="914400" cy="838200"/>
            <a:chOff x="5105400" y="3810000"/>
            <a:chExt cx="1143000" cy="914400"/>
          </a:xfrm>
        </p:grpSpPr>
        <p:sp>
          <p:nvSpPr>
            <p:cNvPr id="20" name="Oval 19"/>
            <p:cNvSpPr/>
            <p:nvPr/>
          </p:nvSpPr>
          <p:spPr bwMode="auto">
            <a:xfrm>
              <a:off x="5105400" y="38100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00650" y="4059382"/>
              <a:ext cx="952500" cy="436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D</a:t>
              </a:r>
              <a:r>
                <a:rPr lang="en-US" sz="1000" b="1" dirty="0" smtClean="0"/>
                <a:t>aily AF PGE29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04800" y="3429000"/>
            <a:ext cx="914400" cy="838200"/>
            <a:chOff x="5105400" y="3810000"/>
            <a:chExt cx="1143000" cy="914400"/>
          </a:xfrm>
        </p:grpSpPr>
        <p:sp>
          <p:nvSpPr>
            <p:cNvPr id="109" name="Oval 108"/>
            <p:cNvSpPr/>
            <p:nvPr/>
          </p:nvSpPr>
          <p:spPr bwMode="auto">
            <a:xfrm>
              <a:off x="5105400" y="38100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200650" y="3976255"/>
              <a:ext cx="952500" cy="436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8-day AF PGEXX</a:t>
              </a:r>
            </a:p>
          </p:txBody>
        </p:sp>
      </p:grpSp>
      <p:sp>
        <p:nvSpPr>
          <p:cNvPr id="146" name="Down Arrow 145"/>
          <p:cNvSpPr/>
          <p:nvPr/>
        </p:nvSpPr>
        <p:spPr bwMode="auto">
          <a:xfrm>
            <a:off x="457200" y="1676400"/>
            <a:ext cx="152400" cy="5334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Down Arrow 147"/>
          <p:cNvSpPr/>
          <p:nvPr/>
        </p:nvSpPr>
        <p:spPr bwMode="auto">
          <a:xfrm>
            <a:off x="685800" y="2971800"/>
            <a:ext cx="152400" cy="4572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" y="1066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VIIRS14GD</a:t>
            </a:r>
          </a:p>
          <a:p>
            <a:r>
              <a:rPr lang="en-US" sz="1200" b="1" dirty="0" smtClean="0"/>
              <a:t>VIIRS14GN</a:t>
            </a:r>
            <a:endParaRPr lang="en-US" sz="1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81000" y="14478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D1</a:t>
            </a:r>
            <a:endParaRPr lang="en-US" sz="10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838200" y="14478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D8</a:t>
            </a:r>
            <a:endParaRPr lang="en-US" sz="1000" b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762000" y="29718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VIIRS14A1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4038600" y="1094601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VIIRS10GA, DEM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781800" y="1143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VIIRS09GA</a:t>
            </a:r>
          </a:p>
          <a:p>
            <a:r>
              <a:rPr lang="en-US" sz="1200" b="1" dirty="0" smtClean="0"/>
              <a:t>VIIRSTBGA</a:t>
            </a:r>
          </a:p>
          <a:p>
            <a:r>
              <a:rPr lang="en-US" sz="1200" b="1" dirty="0" smtClean="0"/>
              <a:t>Land Cover</a:t>
            </a:r>
          </a:p>
        </p:txBody>
      </p:sp>
      <p:sp>
        <p:nvSpPr>
          <p:cNvPr id="220" name="Down Arrow 219"/>
          <p:cNvSpPr/>
          <p:nvPr/>
        </p:nvSpPr>
        <p:spPr bwMode="auto">
          <a:xfrm>
            <a:off x="914400" y="1676400"/>
            <a:ext cx="152400" cy="5334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81000" y="47244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VIIRS14A2</a:t>
            </a:r>
          </a:p>
        </p:txBody>
      </p:sp>
      <p:sp>
        <p:nvSpPr>
          <p:cNvPr id="94" name="Down Arrow 93"/>
          <p:cNvSpPr/>
          <p:nvPr/>
        </p:nvSpPr>
        <p:spPr bwMode="auto">
          <a:xfrm>
            <a:off x="685800" y="4267200"/>
            <a:ext cx="152400" cy="4572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3429000" y="2133600"/>
            <a:ext cx="990600" cy="838200"/>
            <a:chOff x="5010150" y="3810000"/>
            <a:chExt cx="1238250" cy="914400"/>
          </a:xfrm>
        </p:grpSpPr>
        <p:sp>
          <p:nvSpPr>
            <p:cNvPr id="113" name="Oval 112"/>
            <p:cNvSpPr/>
            <p:nvPr/>
          </p:nvSpPr>
          <p:spPr bwMode="auto">
            <a:xfrm>
              <a:off x="5105400" y="38100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010150" y="3976255"/>
              <a:ext cx="1238250" cy="604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D</a:t>
              </a:r>
              <a:r>
                <a:rPr lang="en-US" sz="1000" b="1" dirty="0" smtClean="0"/>
                <a:t>aily Snow Cover </a:t>
              </a:r>
            </a:p>
            <a:p>
              <a:pPr algn="ctr"/>
              <a:r>
                <a:rPr lang="en-US" sz="1000" b="1" dirty="0" smtClean="0"/>
                <a:t>PGE43</a:t>
              </a: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038600" y="3429000"/>
            <a:ext cx="914400" cy="838200"/>
            <a:chOff x="5105400" y="3810000"/>
            <a:chExt cx="1143000" cy="914400"/>
          </a:xfrm>
        </p:grpSpPr>
        <p:sp>
          <p:nvSpPr>
            <p:cNvPr id="116" name="Oval 115"/>
            <p:cNvSpPr/>
            <p:nvPr/>
          </p:nvSpPr>
          <p:spPr bwMode="auto">
            <a:xfrm>
              <a:off x="5105400" y="38100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105400" y="3976255"/>
              <a:ext cx="1143000" cy="604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8-day Snow Cover PGEXX</a:t>
              </a:r>
            </a:p>
          </p:txBody>
        </p:sp>
      </p:grpSp>
      <p:sp>
        <p:nvSpPr>
          <p:cNvPr id="118" name="Down Arrow 117"/>
          <p:cNvSpPr/>
          <p:nvPr/>
        </p:nvSpPr>
        <p:spPr bwMode="auto">
          <a:xfrm>
            <a:off x="3886200" y="1600200"/>
            <a:ext cx="152400" cy="5334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810000" y="1371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D1</a:t>
            </a:r>
            <a:endParaRPr lang="en-US" sz="1000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4038600" y="47244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VIIRS10A2</a:t>
            </a:r>
          </a:p>
        </p:txBody>
      </p:sp>
      <p:sp>
        <p:nvSpPr>
          <p:cNvPr id="125" name="Down Arrow 124"/>
          <p:cNvSpPr/>
          <p:nvPr/>
        </p:nvSpPr>
        <p:spPr bwMode="auto">
          <a:xfrm>
            <a:off x="4419600" y="4267200"/>
            <a:ext cx="152400" cy="4572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4495800" y="2133600"/>
            <a:ext cx="914400" cy="838200"/>
            <a:chOff x="5105400" y="3810000"/>
            <a:chExt cx="1143000" cy="914400"/>
          </a:xfrm>
        </p:grpSpPr>
        <p:sp>
          <p:nvSpPr>
            <p:cNvPr id="128" name="Oval 127"/>
            <p:cNvSpPr/>
            <p:nvPr/>
          </p:nvSpPr>
          <p:spPr bwMode="auto">
            <a:xfrm>
              <a:off x="5105400" y="38100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105400" y="3976255"/>
              <a:ext cx="1143000" cy="604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Daily Snow Cover</a:t>
              </a:r>
            </a:p>
            <a:p>
              <a:pPr algn="ctr"/>
              <a:r>
                <a:rPr lang="en-US" sz="1000" b="1" dirty="0" smtClean="0"/>
                <a:t>PGE43</a:t>
              </a:r>
            </a:p>
          </p:txBody>
        </p:sp>
      </p:grpSp>
      <p:sp>
        <p:nvSpPr>
          <p:cNvPr id="130" name="Down Arrow 129"/>
          <p:cNvSpPr/>
          <p:nvPr/>
        </p:nvSpPr>
        <p:spPr bwMode="auto">
          <a:xfrm>
            <a:off x="4876800" y="1600200"/>
            <a:ext cx="152400" cy="5334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800600" y="1371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D8</a:t>
            </a:r>
            <a:endParaRPr lang="en-US" sz="1000" b="1" dirty="0"/>
          </a:p>
        </p:txBody>
      </p:sp>
      <p:sp>
        <p:nvSpPr>
          <p:cNvPr id="132" name="Down Arrow 131"/>
          <p:cNvSpPr/>
          <p:nvPr/>
        </p:nvSpPr>
        <p:spPr bwMode="auto">
          <a:xfrm rot="1800000">
            <a:off x="4729470" y="2893744"/>
            <a:ext cx="156912" cy="613313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Down Arrow 133"/>
          <p:cNvSpPr/>
          <p:nvPr/>
        </p:nvSpPr>
        <p:spPr bwMode="auto">
          <a:xfrm rot="19800000">
            <a:off x="4114909" y="2892602"/>
            <a:ext cx="157286" cy="631764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1905000" y="2133600"/>
            <a:ext cx="914400" cy="838200"/>
            <a:chOff x="5105400" y="3810000"/>
            <a:chExt cx="1143000" cy="914400"/>
          </a:xfrm>
        </p:grpSpPr>
        <p:sp>
          <p:nvSpPr>
            <p:cNvPr id="136" name="Oval 135"/>
            <p:cNvSpPr/>
            <p:nvPr/>
          </p:nvSpPr>
          <p:spPr bwMode="auto">
            <a:xfrm>
              <a:off x="5105400" y="38100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200650" y="4059382"/>
              <a:ext cx="952500" cy="604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D</a:t>
              </a:r>
              <a:r>
                <a:rPr lang="en-US" sz="1000" b="1" dirty="0" smtClean="0"/>
                <a:t>aily </a:t>
              </a:r>
              <a:endParaRPr lang="en-US" sz="1000" b="1" dirty="0" smtClean="0"/>
            </a:p>
            <a:p>
              <a:pPr algn="ctr"/>
              <a:r>
                <a:rPr lang="en-US" sz="1000" b="1" dirty="0" smtClean="0"/>
                <a:t>Sea Ice </a:t>
              </a:r>
              <a:r>
                <a:rPr lang="en-US" sz="1000" b="1" dirty="0" smtClean="0"/>
                <a:t>PGEXX</a:t>
              </a:r>
            </a:p>
          </p:txBody>
        </p:sp>
      </p:grpSp>
      <p:sp>
        <p:nvSpPr>
          <p:cNvPr id="138" name="Down Arrow 137"/>
          <p:cNvSpPr/>
          <p:nvPr/>
        </p:nvSpPr>
        <p:spPr bwMode="auto">
          <a:xfrm>
            <a:off x="2286000" y="1676400"/>
            <a:ext cx="152400" cy="4572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Down Arrow 138"/>
          <p:cNvSpPr/>
          <p:nvPr/>
        </p:nvSpPr>
        <p:spPr bwMode="auto">
          <a:xfrm>
            <a:off x="2286000" y="2971800"/>
            <a:ext cx="152400" cy="4572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905000" y="1066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VIIRS29PGD</a:t>
            </a:r>
          </a:p>
          <a:p>
            <a:r>
              <a:rPr lang="en-US" sz="1200" b="1" dirty="0" smtClean="0"/>
              <a:t>VIIRS29PGN</a:t>
            </a:r>
            <a:endParaRPr lang="en-US" sz="1200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2209800" y="14478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D1</a:t>
            </a:r>
            <a:endParaRPr lang="en-US" sz="1000" b="1" dirty="0"/>
          </a:p>
        </p:txBody>
      </p:sp>
      <p:sp>
        <p:nvSpPr>
          <p:cNvPr id="142" name="TextBox 141"/>
          <p:cNvSpPr txBox="1"/>
          <p:nvPr/>
        </p:nvSpPr>
        <p:spPr>
          <a:xfrm>
            <a:off x="1828800" y="3429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VIIRS29P1D</a:t>
            </a:r>
          </a:p>
          <a:p>
            <a:r>
              <a:rPr lang="en-US" sz="1200" b="1" dirty="0" smtClean="0"/>
              <a:t>VIIRS29P1N</a:t>
            </a:r>
          </a:p>
        </p:txBody>
      </p:sp>
      <p:grpSp>
        <p:nvGrpSpPr>
          <p:cNvPr id="143" name="Group 142"/>
          <p:cNvGrpSpPr/>
          <p:nvPr/>
        </p:nvGrpSpPr>
        <p:grpSpPr>
          <a:xfrm>
            <a:off x="5943600" y="2286000"/>
            <a:ext cx="990600" cy="838200"/>
            <a:chOff x="5105400" y="3810000"/>
            <a:chExt cx="1238250" cy="914400"/>
          </a:xfrm>
        </p:grpSpPr>
        <p:sp>
          <p:nvSpPr>
            <p:cNvPr id="144" name="Oval 143"/>
            <p:cNvSpPr/>
            <p:nvPr/>
          </p:nvSpPr>
          <p:spPr bwMode="auto">
            <a:xfrm>
              <a:off x="5105400" y="38100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105400" y="3976255"/>
              <a:ext cx="1238250" cy="604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D</a:t>
              </a:r>
              <a:r>
                <a:rPr lang="en-US" sz="1000" b="1" dirty="0" smtClean="0"/>
                <a:t>aily Filtered Surf </a:t>
              </a:r>
              <a:r>
                <a:rPr lang="en-US" sz="1000" b="1" dirty="0" smtClean="0"/>
                <a:t>Refl </a:t>
              </a:r>
              <a:endParaRPr lang="en-US" sz="1000" b="1" dirty="0" smtClean="0"/>
            </a:p>
            <a:p>
              <a:pPr algn="ctr"/>
              <a:r>
                <a:rPr lang="en-US" sz="1000" b="1" dirty="0" smtClean="0"/>
                <a:t>PGE80</a:t>
              </a: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858000" y="3657600"/>
            <a:ext cx="914400" cy="838200"/>
            <a:chOff x="5105400" y="3810000"/>
            <a:chExt cx="1143000" cy="914400"/>
          </a:xfrm>
        </p:grpSpPr>
        <p:sp>
          <p:nvSpPr>
            <p:cNvPr id="170" name="Oval 169"/>
            <p:cNvSpPr/>
            <p:nvPr/>
          </p:nvSpPr>
          <p:spPr bwMode="auto">
            <a:xfrm>
              <a:off x="5105400" y="38100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5105400" y="3893128"/>
              <a:ext cx="1143000" cy="772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Monthly Burned Area</a:t>
              </a:r>
            </a:p>
            <a:p>
              <a:pPr algn="ctr"/>
              <a:r>
                <a:rPr lang="en-US" sz="1000" b="1" dirty="0" smtClean="0"/>
                <a:t>PGE86</a:t>
              </a:r>
            </a:p>
          </p:txBody>
        </p:sp>
      </p:grpSp>
      <p:sp>
        <p:nvSpPr>
          <p:cNvPr id="172" name="Down Arrow 171"/>
          <p:cNvSpPr/>
          <p:nvPr/>
        </p:nvSpPr>
        <p:spPr bwMode="auto">
          <a:xfrm>
            <a:off x="6324600" y="1752600"/>
            <a:ext cx="152400" cy="5334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6248400" y="15240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D1</a:t>
            </a:r>
            <a:endParaRPr lang="en-US" sz="1000" b="1" dirty="0"/>
          </a:p>
        </p:txBody>
      </p:sp>
      <p:sp>
        <p:nvSpPr>
          <p:cNvPr id="193" name="TextBox 192"/>
          <p:cNvSpPr txBox="1"/>
          <p:nvPr/>
        </p:nvSpPr>
        <p:spPr>
          <a:xfrm>
            <a:off x="6934200" y="4953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VIIRS45A2</a:t>
            </a:r>
          </a:p>
          <a:p>
            <a:r>
              <a:rPr lang="en-US" sz="1200" b="1" dirty="0" smtClean="0"/>
              <a:t>VIIRS45A1</a:t>
            </a:r>
          </a:p>
        </p:txBody>
      </p:sp>
      <p:sp>
        <p:nvSpPr>
          <p:cNvPr id="197" name="Down Arrow 196"/>
          <p:cNvSpPr/>
          <p:nvPr/>
        </p:nvSpPr>
        <p:spPr bwMode="auto">
          <a:xfrm>
            <a:off x="7315200" y="4495800"/>
            <a:ext cx="152400" cy="4572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13" name="Group 212"/>
          <p:cNvGrpSpPr/>
          <p:nvPr/>
        </p:nvGrpSpPr>
        <p:grpSpPr>
          <a:xfrm>
            <a:off x="7772401" y="2286000"/>
            <a:ext cx="990600" cy="838200"/>
            <a:chOff x="5105400" y="3810000"/>
            <a:chExt cx="1238250" cy="914400"/>
          </a:xfrm>
        </p:grpSpPr>
        <p:sp>
          <p:nvSpPr>
            <p:cNvPr id="223" name="Oval 222"/>
            <p:cNvSpPr/>
            <p:nvPr/>
          </p:nvSpPr>
          <p:spPr bwMode="auto">
            <a:xfrm>
              <a:off x="5105400" y="3810000"/>
              <a:ext cx="11430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5105400" y="4036910"/>
              <a:ext cx="1238250" cy="604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Daily Filtered Surf Refl PGE80</a:t>
              </a:r>
            </a:p>
          </p:txBody>
        </p:sp>
      </p:grpSp>
      <p:sp>
        <p:nvSpPr>
          <p:cNvPr id="225" name="Down Arrow 224"/>
          <p:cNvSpPr/>
          <p:nvPr/>
        </p:nvSpPr>
        <p:spPr bwMode="auto">
          <a:xfrm>
            <a:off x="8153401" y="1752600"/>
            <a:ext cx="152400" cy="5334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8077201" y="15240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D96</a:t>
            </a:r>
            <a:endParaRPr lang="en-US" sz="1000" b="1" dirty="0"/>
          </a:p>
        </p:txBody>
      </p:sp>
      <p:sp>
        <p:nvSpPr>
          <p:cNvPr id="227" name="Down Arrow 226"/>
          <p:cNvSpPr/>
          <p:nvPr/>
        </p:nvSpPr>
        <p:spPr bwMode="auto">
          <a:xfrm rot="1800000">
            <a:off x="7730386" y="3037455"/>
            <a:ext cx="145576" cy="785347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8" name="Down Arrow 227"/>
          <p:cNvSpPr/>
          <p:nvPr/>
        </p:nvSpPr>
        <p:spPr bwMode="auto">
          <a:xfrm rot="19800000">
            <a:off x="6740720" y="3033965"/>
            <a:ext cx="158360" cy="792513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6858000" y="30480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VIIRSHDFSR</a:t>
            </a:r>
          </a:p>
        </p:txBody>
      </p:sp>
    </p:spTree>
    <p:extLst>
      <p:ext uri="{BB962C8B-B14F-4D97-AF65-F5344CB8AC3E}">
        <p14:creationId xmlns:p14="http://schemas.microsoft.com/office/powerpoint/2010/main" val="23258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Ozone Processing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24012"/>
            <a:ext cx="8534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Overview of Processing</a:t>
            </a:r>
          </a:p>
          <a:p>
            <a:pPr lvl="1"/>
            <a:r>
              <a:rPr lang="en-US" dirty="0" smtClean="0"/>
              <a:t>Data Format is HDF 5</a:t>
            </a:r>
            <a:endParaRPr lang="en-US" dirty="0" smtClean="0"/>
          </a:p>
          <a:p>
            <a:pPr lvl="1"/>
            <a:r>
              <a:rPr lang="en-US" dirty="0" smtClean="0"/>
              <a:t>Granulation (orbit, zonal mean and global day/week/month/year)</a:t>
            </a:r>
          </a:p>
          <a:p>
            <a:pPr lvl="1"/>
            <a:r>
              <a:rPr lang="en-US" dirty="0" smtClean="0"/>
              <a:t>Science Team Members and their products (Chart 10)</a:t>
            </a:r>
          </a:p>
          <a:p>
            <a:pPr lvl="1"/>
            <a:r>
              <a:rPr lang="en-US" dirty="0" smtClean="0"/>
              <a:t>High level data flow (Chart 11)</a:t>
            </a:r>
          </a:p>
          <a:p>
            <a:r>
              <a:rPr lang="en-US" dirty="0" smtClean="0"/>
              <a:t>Near </a:t>
            </a:r>
            <a:r>
              <a:rPr lang="en-US" dirty="0" smtClean="0"/>
              <a:t>real-time </a:t>
            </a:r>
            <a:r>
              <a:rPr lang="en-US" dirty="0" smtClean="0"/>
              <a:t>data products</a:t>
            </a:r>
          </a:p>
          <a:p>
            <a:pPr lvl="1"/>
            <a:r>
              <a:rPr lang="en-US" dirty="0" smtClean="0"/>
              <a:t>OMI already part of LANCE, OMPS will follow similar </a:t>
            </a:r>
            <a:r>
              <a:rPr lang="en-US" dirty="0" smtClean="0"/>
              <a:t>approach</a:t>
            </a:r>
            <a:endParaRPr lang="en-US" dirty="0" smtClean="0"/>
          </a:p>
          <a:p>
            <a:pPr lvl="1"/>
            <a:r>
              <a:rPr lang="en-US" dirty="0" smtClean="0"/>
              <a:t>Software </a:t>
            </a:r>
            <a:r>
              <a:rPr lang="en-US" dirty="0" smtClean="0"/>
              <a:t>provided </a:t>
            </a:r>
            <a:r>
              <a:rPr lang="en-US" dirty="0" smtClean="0"/>
              <a:t>to Direct Readout Lab for real-time products</a:t>
            </a:r>
          </a:p>
          <a:p>
            <a:r>
              <a:rPr lang="en-US" dirty="0" smtClean="0"/>
              <a:t>Current </a:t>
            </a:r>
            <a:r>
              <a:rPr lang="en-US" dirty="0" smtClean="0"/>
              <a:t>reprocessing  from start of mission:</a:t>
            </a:r>
          </a:p>
          <a:p>
            <a:pPr lvl="1"/>
            <a:r>
              <a:rPr lang="en-US" dirty="0" smtClean="0"/>
              <a:t>Is </a:t>
            </a:r>
            <a:r>
              <a:rPr lang="en-US" dirty="0" smtClean="0"/>
              <a:t>Version 1.0 </a:t>
            </a:r>
            <a:r>
              <a:rPr lang="en-US" dirty="0" smtClean="0"/>
              <a:t>OMPS </a:t>
            </a:r>
            <a:r>
              <a:rPr lang="en-US" dirty="0" smtClean="0"/>
              <a:t>Nadir, Version 2.0 planned for December 2014</a:t>
            </a:r>
          </a:p>
          <a:p>
            <a:pPr lvl="1"/>
            <a:r>
              <a:rPr lang="en-US" dirty="0" smtClean="0"/>
              <a:t>Is </a:t>
            </a:r>
            <a:r>
              <a:rPr lang="en-US" dirty="0" smtClean="0"/>
              <a:t>Version </a:t>
            </a:r>
            <a:r>
              <a:rPr lang="en-US" dirty="0" smtClean="0"/>
              <a:t>2.0 </a:t>
            </a:r>
            <a:r>
              <a:rPr lang="en-US" dirty="0" smtClean="0"/>
              <a:t>OMPS </a:t>
            </a:r>
            <a:r>
              <a:rPr lang="en-US" dirty="0" smtClean="0"/>
              <a:t>Limb, Version 2.5 planned for early 2015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ESDIS SNPP SIPS Transition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DC35-036E-4FB7-9228-9C780AC7E81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6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1196</Words>
  <Application>Microsoft Office PowerPoint</Application>
  <PresentationFormat>On-screen Show (4:3)</PresentationFormat>
  <Paragraphs>292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VIIRS Land  and Ozone SIPS</vt:lpstr>
      <vt:lpstr>Land Processing Overview</vt:lpstr>
      <vt:lpstr>Land Science Team Members</vt:lpstr>
      <vt:lpstr>VIIRS Data Product Hierarchy</vt:lpstr>
      <vt:lpstr>VIIRS Data Production</vt:lpstr>
      <vt:lpstr>VIIRS Data Processing Flow L1, L1B, L2 and L2G</vt:lpstr>
      <vt:lpstr>VIIRS Data Processing Flow L3, L4 Daily and N-day Composite</vt:lpstr>
      <vt:lpstr>MODIS Data Processing Flow L3, L4 Daily and N-day Composite</vt:lpstr>
      <vt:lpstr>Ozone Processing Overview</vt:lpstr>
      <vt:lpstr>Ozone Science Team Members</vt:lpstr>
      <vt:lpstr>ST / PEATE Nadir NM EV Chain</vt:lpstr>
    </vt:vector>
  </TitlesOfParts>
  <Company>NASA/ODIN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L1 Plans</dc:title>
  <dc:creator>aahall</dc:creator>
  <cp:lastModifiedBy>Masuoka, Edward J. (GSFC-6190)</cp:lastModifiedBy>
  <cp:revision>64</cp:revision>
  <cp:lastPrinted>2014-11-16T22:06:34Z</cp:lastPrinted>
  <dcterms:created xsi:type="dcterms:W3CDTF">2014-10-08T20:26:11Z</dcterms:created>
  <dcterms:modified xsi:type="dcterms:W3CDTF">2014-11-17T02:07:43Z</dcterms:modified>
</cp:coreProperties>
</file>